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83" r:id="rId3"/>
  </p:sldMasterIdLst>
  <p:notesMasterIdLst>
    <p:notesMasterId r:id="rId67"/>
  </p:notesMasterIdLst>
  <p:sldIdLst>
    <p:sldId id="323" r:id="rId4"/>
    <p:sldId id="324" r:id="rId5"/>
    <p:sldId id="325" r:id="rId6"/>
    <p:sldId id="382" r:id="rId7"/>
    <p:sldId id="327" r:id="rId8"/>
    <p:sldId id="328" r:id="rId9"/>
    <p:sldId id="329" r:id="rId10"/>
    <p:sldId id="383" r:id="rId11"/>
    <p:sldId id="381"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32" r:id="rId61"/>
    <p:sldId id="314" r:id="rId62"/>
    <p:sldId id="315" r:id="rId63"/>
    <p:sldId id="316" r:id="rId64"/>
    <p:sldId id="318" r:id="rId65"/>
    <p:sldId id="319" r:id="rId6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114" d="100"/>
          <a:sy n="114" d="100"/>
        </p:scale>
        <p:origin x="474" y="108"/>
      </p:cViewPr>
      <p:guideLst>
        <p:guide orient="horz" pos="1661"/>
        <p:guide pos="3840"/>
      </p:guideLst>
    </p:cSldViewPr>
  </p:slideViewPr>
  <p:notesTextViewPr>
    <p:cViewPr>
      <p:scale>
        <a:sx n="3" d="2"/>
        <a:sy n="3" d="2"/>
      </p:scale>
      <p:origin x="0" y="0"/>
    </p:cViewPr>
  </p:notesTextViewPr>
  <p:sorterViewPr>
    <p:cViewPr varScale="1">
      <p:scale>
        <a:sx n="100" d="100"/>
        <a:sy n="100" d="100"/>
      </p:scale>
      <p:origin x="0" y="-97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Avis</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6ED4-40F3-87F7-B5A8BF99F8B2}"/>
              </c:ext>
            </c:extLst>
          </c:dPt>
          <c:dPt>
            <c:idx val="4"/>
            <c:invertIfNegative val="0"/>
            <c:bubble3D val="0"/>
            <c:spPr>
              <a:solidFill>
                <a:srgbClr val="5D3665"/>
              </a:solidFill>
              <a:ln>
                <a:noFill/>
              </a:ln>
              <a:effectLst/>
            </c:spPr>
            <c:extLst>
              <c:ext xmlns:c16="http://schemas.microsoft.com/office/drawing/2014/chart" uri="{C3380CC4-5D6E-409C-BE32-E72D297353CC}">
                <c16:uniqueId val="{00000003-6ED4-40F3-87F7-B5A8BF99F8B2}"/>
              </c:ext>
            </c:extLst>
          </c:dPt>
          <c:dPt>
            <c:idx val="5"/>
            <c:invertIfNegative val="0"/>
            <c:bubble3D val="0"/>
            <c:spPr>
              <a:solidFill>
                <a:srgbClr val="5D3665"/>
              </a:solidFill>
              <a:ln>
                <a:noFill/>
              </a:ln>
              <a:effectLst/>
            </c:spPr>
            <c:extLst>
              <c:ext xmlns:c16="http://schemas.microsoft.com/office/drawing/2014/chart" uri="{C3380CC4-5D6E-409C-BE32-E72D297353CC}">
                <c16:uniqueId val="{00000005-6ED4-40F3-87F7-B5A8BF99F8B2}"/>
              </c:ext>
            </c:extLst>
          </c:dPt>
          <c:dPt>
            <c:idx val="6"/>
            <c:invertIfNegative val="0"/>
            <c:bubble3D val="0"/>
            <c:spPr>
              <a:solidFill>
                <a:srgbClr val="5D3665"/>
              </a:solidFill>
              <a:ln>
                <a:noFill/>
              </a:ln>
              <a:effectLst/>
            </c:spPr>
            <c:extLst>
              <c:ext xmlns:c16="http://schemas.microsoft.com/office/drawing/2014/chart" uri="{C3380CC4-5D6E-409C-BE32-E72D297353CC}">
                <c16:uniqueId val="{00000007-6ED4-40F3-87F7-B5A8BF99F8B2}"/>
              </c:ext>
            </c:extLst>
          </c:dPt>
          <c:dPt>
            <c:idx val="7"/>
            <c:invertIfNegative val="0"/>
            <c:bubble3D val="0"/>
            <c:spPr>
              <a:solidFill>
                <a:srgbClr val="5D3665"/>
              </a:solidFill>
              <a:ln>
                <a:noFill/>
              </a:ln>
              <a:effectLst/>
            </c:spPr>
            <c:extLst>
              <c:ext xmlns:c16="http://schemas.microsoft.com/office/drawing/2014/chart" uri="{C3380CC4-5D6E-409C-BE32-E72D297353CC}">
                <c16:uniqueId val="{00000009-6ED4-40F3-87F7-B5A8BF99F8B2}"/>
              </c:ext>
            </c:extLst>
          </c:dPt>
          <c:dPt>
            <c:idx val="8"/>
            <c:invertIfNegative val="0"/>
            <c:bubble3D val="0"/>
            <c:spPr>
              <a:solidFill>
                <a:srgbClr val="5D3665"/>
              </a:solidFill>
              <a:ln>
                <a:noFill/>
              </a:ln>
              <a:effectLst/>
            </c:spPr>
            <c:extLst>
              <c:ext xmlns:c16="http://schemas.microsoft.com/office/drawing/2014/chart" uri="{C3380CC4-5D6E-409C-BE32-E72D297353CC}">
                <c16:uniqueId val="{0000000B-6ED4-40F3-87F7-B5A8BF99F8B2}"/>
              </c:ext>
            </c:extLst>
          </c:dPt>
          <c:dPt>
            <c:idx val="9"/>
            <c:invertIfNegative val="0"/>
            <c:bubble3D val="0"/>
            <c:spPr>
              <a:solidFill>
                <a:srgbClr val="5D3665"/>
              </a:solidFill>
              <a:ln>
                <a:noFill/>
              </a:ln>
              <a:effectLst/>
            </c:spPr>
            <c:extLst>
              <c:ext xmlns:c16="http://schemas.microsoft.com/office/drawing/2014/chart" uri="{C3380CC4-5D6E-409C-BE32-E72D297353CC}">
                <c16:uniqueId val="{0000000D-6ED4-40F3-87F7-B5A8BF99F8B2}"/>
              </c:ext>
            </c:extLst>
          </c:dPt>
          <c:dPt>
            <c:idx val="10"/>
            <c:invertIfNegative val="0"/>
            <c:bubble3D val="0"/>
            <c:spPr>
              <a:solidFill>
                <a:srgbClr val="5D3665"/>
              </a:solidFill>
              <a:ln>
                <a:noFill/>
              </a:ln>
              <a:effectLst/>
            </c:spPr>
            <c:extLst>
              <c:ext xmlns:c16="http://schemas.microsoft.com/office/drawing/2014/chart" uri="{C3380CC4-5D6E-409C-BE32-E72D297353CC}">
                <c16:uniqueId val="{0000000F-6ED4-40F3-87F7-B5A8BF99F8B2}"/>
              </c:ext>
            </c:extLst>
          </c:dPt>
          <c:dPt>
            <c:idx val="12"/>
            <c:invertIfNegative val="0"/>
            <c:bubble3D val="0"/>
            <c:spPr>
              <a:solidFill>
                <a:srgbClr val="5D3665"/>
              </a:solidFill>
              <a:ln>
                <a:noFill/>
              </a:ln>
              <a:effectLst/>
            </c:spPr>
            <c:extLst>
              <c:ext xmlns:c16="http://schemas.microsoft.com/office/drawing/2014/chart" uri="{C3380CC4-5D6E-409C-BE32-E72D297353CC}">
                <c16:uniqueId val="{00000011-6ED4-40F3-87F7-B5A8BF99F8B2}"/>
              </c:ext>
            </c:extLst>
          </c:dPt>
          <c:dPt>
            <c:idx val="13"/>
            <c:invertIfNegative val="0"/>
            <c:bubble3D val="0"/>
            <c:spPr>
              <a:solidFill>
                <a:srgbClr val="5D3665"/>
              </a:solidFill>
              <a:ln>
                <a:noFill/>
              </a:ln>
              <a:effectLst/>
            </c:spPr>
            <c:extLst>
              <c:ext xmlns:c16="http://schemas.microsoft.com/office/drawing/2014/chart" uri="{C3380CC4-5D6E-409C-BE32-E72D297353CC}">
                <c16:uniqueId val="{00000013-6ED4-40F3-87F7-B5A8BF99F8B2}"/>
              </c:ext>
            </c:extLst>
          </c:dPt>
          <c:dPt>
            <c:idx val="14"/>
            <c:invertIfNegative val="0"/>
            <c:bubble3D val="0"/>
            <c:spPr>
              <a:solidFill>
                <a:srgbClr val="CC9900"/>
              </a:solidFill>
              <a:ln>
                <a:noFill/>
              </a:ln>
              <a:effectLst/>
            </c:spPr>
            <c:extLst>
              <c:ext xmlns:c16="http://schemas.microsoft.com/office/drawing/2014/chart" uri="{C3380CC4-5D6E-409C-BE32-E72D297353CC}">
                <c16:uniqueId val="{00000015-6ED4-40F3-87F7-B5A8BF99F8B2}"/>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Avis!$A$2:$A$16</c:f>
              <c:strCache>
                <c:ptCount val="15"/>
                <c:pt idx="0">
                  <c:v>Trønderavisa</c:v>
                </c:pt>
                <c:pt idx="1">
                  <c:v>Romerikes Blad</c:v>
                </c:pt>
                <c:pt idx="2">
                  <c:v>Nordlys</c:v>
                </c:pt>
                <c:pt idx="3">
                  <c:v>Oppland Arbeiderblad</c:v>
                </c:pt>
                <c:pt idx="4">
                  <c:v>Finansavisen</c:v>
                </c:pt>
                <c:pt idx="5">
                  <c:v>Tønsberg Blad</c:v>
                </c:pt>
                <c:pt idx="6">
                  <c:v>Morgenbladet</c:v>
                </c:pt>
                <c:pt idx="7">
                  <c:v>Stavanger Aftenblad</c:v>
                </c:pt>
                <c:pt idx="8">
                  <c:v>Aftenposten</c:v>
                </c:pt>
                <c:pt idx="9">
                  <c:v>DN</c:v>
                </c:pt>
                <c:pt idx="10">
                  <c:v>Bergens Tidende</c:v>
                </c:pt>
                <c:pt idx="11">
                  <c:v>Fædrelandsvennen</c:v>
                </c:pt>
                <c:pt idx="12">
                  <c:v>Drammens Tidende</c:v>
                </c:pt>
                <c:pt idx="13">
                  <c:v>Sunnmørsposten</c:v>
                </c:pt>
                <c:pt idx="14">
                  <c:v>Adresseavisen</c:v>
                </c:pt>
              </c:strCache>
            </c:strRef>
          </c:cat>
          <c:val>
            <c:numRef>
              <c:f>Avis!$B$2:$B$16</c:f>
              <c:numCache>
                <c:formatCode>General</c:formatCode>
                <c:ptCount val="15"/>
                <c:pt idx="0">
                  <c:v>75.099999999999994</c:v>
                </c:pt>
                <c:pt idx="1">
                  <c:v>75.599999999999994</c:v>
                </c:pt>
                <c:pt idx="2">
                  <c:v>76.7</c:v>
                </c:pt>
                <c:pt idx="3">
                  <c:v>77.099999999999994</c:v>
                </c:pt>
                <c:pt idx="4">
                  <c:v>77.8</c:v>
                </c:pt>
                <c:pt idx="5">
                  <c:v>78.599999999999994</c:v>
                </c:pt>
                <c:pt idx="6">
                  <c:v>80.599999999999994</c:v>
                </c:pt>
                <c:pt idx="7">
                  <c:v>82.1</c:v>
                </c:pt>
                <c:pt idx="8">
                  <c:v>82.4</c:v>
                </c:pt>
                <c:pt idx="9">
                  <c:v>83.8</c:v>
                </c:pt>
                <c:pt idx="10">
                  <c:v>84.2</c:v>
                </c:pt>
                <c:pt idx="11">
                  <c:v>84.7</c:v>
                </c:pt>
                <c:pt idx="12">
                  <c:v>84.8</c:v>
                </c:pt>
                <c:pt idx="13">
                  <c:v>88.7</c:v>
                </c:pt>
                <c:pt idx="14">
                  <c:v>89.6</c:v>
                </c:pt>
              </c:numCache>
            </c:numRef>
          </c:val>
          <c:extLst>
            <c:ext xmlns:c16="http://schemas.microsoft.com/office/drawing/2014/chart" uri="{C3380CC4-5D6E-409C-BE32-E72D297353CC}">
              <c16:uniqueId val="{00000016-6ED4-40F3-87F7-B5A8BF99F8B2}"/>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Offentlig</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80DE-4E7F-A2C9-A3BEC2C5151C}"/>
              </c:ext>
            </c:extLst>
          </c:dPt>
          <c:dPt>
            <c:idx val="5"/>
            <c:invertIfNegative val="0"/>
            <c:bubble3D val="0"/>
            <c:spPr>
              <a:solidFill>
                <a:srgbClr val="5D3665"/>
              </a:solidFill>
              <a:ln>
                <a:noFill/>
              </a:ln>
              <a:effectLst/>
            </c:spPr>
            <c:extLst>
              <c:ext xmlns:c16="http://schemas.microsoft.com/office/drawing/2014/chart" uri="{C3380CC4-5D6E-409C-BE32-E72D297353CC}">
                <c16:uniqueId val="{00000003-80DE-4E7F-A2C9-A3BEC2C5151C}"/>
              </c:ext>
            </c:extLst>
          </c:dPt>
          <c:dPt>
            <c:idx val="6"/>
            <c:invertIfNegative val="0"/>
            <c:bubble3D val="0"/>
            <c:spPr>
              <a:solidFill>
                <a:srgbClr val="5D3665"/>
              </a:solidFill>
              <a:ln>
                <a:noFill/>
              </a:ln>
              <a:effectLst/>
            </c:spPr>
            <c:extLst>
              <c:ext xmlns:c16="http://schemas.microsoft.com/office/drawing/2014/chart" uri="{C3380CC4-5D6E-409C-BE32-E72D297353CC}">
                <c16:uniqueId val="{00000005-80DE-4E7F-A2C9-A3BEC2C5151C}"/>
              </c:ext>
            </c:extLst>
          </c:dPt>
          <c:dPt>
            <c:idx val="8"/>
            <c:invertIfNegative val="0"/>
            <c:bubble3D val="0"/>
            <c:spPr>
              <a:solidFill>
                <a:srgbClr val="5D3665"/>
              </a:solidFill>
              <a:ln>
                <a:noFill/>
              </a:ln>
              <a:effectLst/>
            </c:spPr>
            <c:extLst>
              <c:ext xmlns:c16="http://schemas.microsoft.com/office/drawing/2014/chart" uri="{C3380CC4-5D6E-409C-BE32-E72D297353CC}">
                <c16:uniqueId val="{00000007-80DE-4E7F-A2C9-A3BEC2C5151C}"/>
              </c:ext>
            </c:extLst>
          </c:dPt>
          <c:dPt>
            <c:idx val="13"/>
            <c:invertIfNegative val="0"/>
            <c:bubble3D val="0"/>
            <c:spPr>
              <a:solidFill>
                <a:srgbClr val="CC9900"/>
              </a:solidFill>
              <a:ln>
                <a:noFill/>
              </a:ln>
              <a:effectLst/>
            </c:spPr>
            <c:extLst>
              <c:ext xmlns:c16="http://schemas.microsoft.com/office/drawing/2014/chart" uri="{C3380CC4-5D6E-409C-BE32-E72D297353CC}">
                <c16:uniqueId val="{00000009-80DE-4E7F-A2C9-A3BEC2C5151C}"/>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Offentlig!$A$2:$A$15</c:f>
              <c:strCache>
                <c:ptCount val="14"/>
                <c:pt idx="0">
                  <c:v>UDI</c:v>
                </c:pt>
                <c:pt idx="1">
                  <c:v>NAV</c:v>
                </c:pt>
                <c:pt idx="2">
                  <c:v>Brønnøysundregistrene</c:v>
                </c:pt>
                <c:pt idx="3">
                  <c:v>Skatteetaten</c:v>
                </c:pt>
                <c:pt idx="4">
                  <c:v>Lånekassen</c:v>
                </c:pt>
                <c:pt idx="5">
                  <c:v>Husbanken</c:v>
                </c:pt>
                <c:pt idx="6">
                  <c:v>Forbrukerrådet</c:v>
                </c:pt>
                <c:pt idx="7">
                  <c:v>Statens Pensjonskasse</c:v>
                </c:pt>
                <c:pt idx="8">
                  <c:v>Tollvesenet</c:v>
                </c:pt>
                <c:pt idx="9">
                  <c:v>Arbeidstilsynet</c:v>
                </c:pt>
                <c:pt idx="10">
                  <c:v>Oslo Komm. Barnehage</c:v>
                </c:pt>
                <c:pt idx="11">
                  <c:v>HELFO</c:v>
                </c:pt>
                <c:pt idx="12">
                  <c:v>Statens Vegvesen</c:v>
                </c:pt>
                <c:pt idx="13">
                  <c:v>Statens Innkrevingssentral</c:v>
                </c:pt>
              </c:strCache>
            </c:strRef>
          </c:cat>
          <c:val>
            <c:numRef>
              <c:f>Offentlig!$B$2:$B$15</c:f>
              <c:numCache>
                <c:formatCode>General</c:formatCode>
                <c:ptCount val="14"/>
                <c:pt idx="0">
                  <c:v>57.3</c:v>
                </c:pt>
                <c:pt idx="1">
                  <c:v>64.599999999999994</c:v>
                </c:pt>
                <c:pt idx="2">
                  <c:v>65.3</c:v>
                </c:pt>
                <c:pt idx="3">
                  <c:v>70.2</c:v>
                </c:pt>
                <c:pt idx="4">
                  <c:v>75.400000000000006</c:v>
                </c:pt>
                <c:pt idx="5">
                  <c:v>75.5</c:v>
                </c:pt>
                <c:pt idx="6">
                  <c:v>78.099999999999994</c:v>
                </c:pt>
                <c:pt idx="7">
                  <c:v>81.3</c:v>
                </c:pt>
                <c:pt idx="8">
                  <c:v>82.5</c:v>
                </c:pt>
                <c:pt idx="9">
                  <c:v>82.7</c:v>
                </c:pt>
                <c:pt idx="10">
                  <c:v>86.4</c:v>
                </c:pt>
                <c:pt idx="11">
                  <c:v>86.6</c:v>
                </c:pt>
                <c:pt idx="12">
                  <c:v>87</c:v>
                </c:pt>
                <c:pt idx="13">
                  <c:v>89.1</c:v>
                </c:pt>
              </c:numCache>
            </c:numRef>
          </c:val>
          <c:extLst>
            <c:ext xmlns:c16="http://schemas.microsoft.com/office/drawing/2014/chart" uri="{C3380CC4-5D6E-409C-BE32-E72D297353CC}">
              <c16:uniqueId val="{0000000A-80DE-4E7F-A2C9-A3BEC2C5151C}"/>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Pakkereiser</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1E4C-4953-941E-B1B8C96D03CC}"/>
              </c:ext>
            </c:extLst>
          </c:dPt>
          <c:dPt>
            <c:idx val="5"/>
            <c:invertIfNegative val="0"/>
            <c:bubble3D val="0"/>
            <c:spPr>
              <a:solidFill>
                <a:srgbClr val="5D3665"/>
              </a:solidFill>
              <a:ln>
                <a:noFill/>
              </a:ln>
              <a:effectLst/>
            </c:spPr>
            <c:extLst>
              <c:ext xmlns:c16="http://schemas.microsoft.com/office/drawing/2014/chart" uri="{C3380CC4-5D6E-409C-BE32-E72D297353CC}">
                <c16:uniqueId val="{00000003-1E4C-4953-941E-B1B8C96D03CC}"/>
              </c:ext>
            </c:extLst>
          </c:dPt>
          <c:dPt>
            <c:idx val="6"/>
            <c:invertIfNegative val="0"/>
            <c:bubble3D val="0"/>
            <c:spPr>
              <a:solidFill>
                <a:srgbClr val="CC9900"/>
              </a:solidFill>
              <a:ln>
                <a:noFill/>
              </a:ln>
              <a:effectLst/>
            </c:spPr>
            <c:extLst>
              <c:ext xmlns:c16="http://schemas.microsoft.com/office/drawing/2014/chart" uri="{C3380CC4-5D6E-409C-BE32-E72D297353CC}">
                <c16:uniqueId val="{00000005-1E4C-4953-941E-B1B8C96D03CC}"/>
              </c:ext>
            </c:extLst>
          </c:dPt>
          <c:dPt>
            <c:idx val="8"/>
            <c:invertIfNegative val="0"/>
            <c:bubble3D val="0"/>
            <c:spPr>
              <a:solidFill>
                <a:srgbClr val="F3C503"/>
              </a:solidFill>
              <a:ln>
                <a:noFill/>
              </a:ln>
              <a:effectLst/>
            </c:spPr>
            <c:extLst>
              <c:ext xmlns:c16="http://schemas.microsoft.com/office/drawing/2014/chart" uri="{C3380CC4-5D6E-409C-BE32-E72D297353CC}">
                <c16:uniqueId val="{00000007-1E4C-4953-941E-B1B8C96D03CC}"/>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Pakkereiser!$A$2:$A$8</c:f>
              <c:strCache>
                <c:ptCount val="7"/>
                <c:pt idx="0">
                  <c:v>Tyrkiareiser</c:v>
                </c:pt>
                <c:pt idx="1">
                  <c:v>Detur</c:v>
                </c:pt>
                <c:pt idx="2">
                  <c:v>Ticket</c:v>
                </c:pt>
                <c:pt idx="3">
                  <c:v>Solia</c:v>
                </c:pt>
                <c:pt idx="4">
                  <c:v>Apollo</c:v>
                </c:pt>
                <c:pt idx="5">
                  <c:v>Ving</c:v>
                </c:pt>
                <c:pt idx="6">
                  <c:v>TUI</c:v>
                </c:pt>
              </c:strCache>
            </c:strRef>
          </c:cat>
          <c:val>
            <c:numRef>
              <c:f>Pakkereiser!$B$2:$B$8</c:f>
              <c:numCache>
                <c:formatCode>General</c:formatCode>
                <c:ptCount val="7"/>
                <c:pt idx="0">
                  <c:v>78.099999999999994</c:v>
                </c:pt>
                <c:pt idx="1">
                  <c:v>81</c:v>
                </c:pt>
                <c:pt idx="2">
                  <c:v>82.1</c:v>
                </c:pt>
                <c:pt idx="3">
                  <c:v>85.1</c:v>
                </c:pt>
                <c:pt idx="4">
                  <c:v>85.9</c:v>
                </c:pt>
                <c:pt idx="5">
                  <c:v>88.9</c:v>
                </c:pt>
                <c:pt idx="6">
                  <c:v>91.3</c:v>
                </c:pt>
              </c:numCache>
            </c:numRef>
          </c:val>
          <c:extLst>
            <c:ext xmlns:c16="http://schemas.microsoft.com/office/drawing/2014/chart" uri="{C3380CC4-5D6E-409C-BE32-E72D297353CC}">
              <c16:uniqueId val="{00000008-1E4C-4953-941E-B1B8C96D03CC}"/>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Pakketransport</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7035-45D6-B3E8-DCD9D5F87DC0}"/>
              </c:ext>
            </c:extLst>
          </c:dPt>
          <c:dPt>
            <c:idx val="5"/>
            <c:invertIfNegative val="0"/>
            <c:bubble3D val="0"/>
            <c:spPr>
              <a:solidFill>
                <a:srgbClr val="CC9900"/>
              </a:solidFill>
              <a:ln>
                <a:noFill/>
              </a:ln>
              <a:effectLst/>
            </c:spPr>
            <c:extLst>
              <c:ext xmlns:c16="http://schemas.microsoft.com/office/drawing/2014/chart" uri="{C3380CC4-5D6E-409C-BE32-E72D297353CC}">
                <c16:uniqueId val="{00000003-7035-45D6-B3E8-DCD9D5F87DC0}"/>
              </c:ext>
            </c:extLst>
          </c:dPt>
          <c:dPt>
            <c:idx val="8"/>
            <c:invertIfNegative val="0"/>
            <c:bubble3D val="0"/>
            <c:spPr>
              <a:solidFill>
                <a:srgbClr val="F3C503"/>
              </a:solidFill>
              <a:ln>
                <a:noFill/>
              </a:ln>
              <a:effectLst/>
            </c:spPr>
            <c:extLst>
              <c:ext xmlns:c16="http://schemas.microsoft.com/office/drawing/2014/chart" uri="{C3380CC4-5D6E-409C-BE32-E72D297353CC}">
                <c16:uniqueId val="{00000005-7035-45D6-B3E8-DCD9D5F87DC0}"/>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Pakketransport!$A$2:$A$7</c:f>
              <c:strCache>
                <c:ptCount val="6"/>
                <c:pt idx="0">
                  <c:v>Bring</c:v>
                </c:pt>
                <c:pt idx="1">
                  <c:v>Schenker</c:v>
                </c:pt>
                <c:pt idx="2">
                  <c:v>Post Nord</c:v>
                </c:pt>
                <c:pt idx="3">
                  <c:v>TNT</c:v>
                </c:pt>
                <c:pt idx="4">
                  <c:v>UPS</c:v>
                </c:pt>
                <c:pt idx="5">
                  <c:v>DHL</c:v>
                </c:pt>
              </c:strCache>
            </c:strRef>
          </c:cat>
          <c:val>
            <c:numRef>
              <c:f>Pakketransport!$B$2:$B$7</c:f>
              <c:numCache>
                <c:formatCode>General</c:formatCode>
                <c:ptCount val="6"/>
                <c:pt idx="0">
                  <c:v>68.099999999999994</c:v>
                </c:pt>
                <c:pt idx="1">
                  <c:v>71.3</c:v>
                </c:pt>
                <c:pt idx="2">
                  <c:v>76.900000000000006</c:v>
                </c:pt>
                <c:pt idx="3">
                  <c:v>78.5</c:v>
                </c:pt>
                <c:pt idx="4">
                  <c:v>84.5</c:v>
                </c:pt>
                <c:pt idx="5">
                  <c:v>87</c:v>
                </c:pt>
              </c:numCache>
            </c:numRef>
          </c:val>
          <c:extLst>
            <c:ext xmlns:c16="http://schemas.microsoft.com/office/drawing/2014/chart" uri="{C3380CC4-5D6E-409C-BE32-E72D297353CC}">
              <c16:uniqueId val="{00000006-7035-45D6-B3E8-DCD9D5F87DC0}"/>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Sikkerhet</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CC9900"/>
              </a:solidFill>
              <a:ln>
                <a:noFill/>
              </a:ln>
              <a:effectLst/>
            </c:spPr>
            <c:extLst>
              <c:ext xmlns:c16="http://schemas.microsoft.com/office/drawing/2014/chart" uri="{C3380CC4-5D6E-409C-BE32-E72D297353CC}">
                <c16:uniqueId val="{00000001-2F21-4F15-8826-245EC23CE144}"/>
              </c:ext>
            </c:extLst>
          </c:dPt>
          <c:dPt>
            <c:idx val="5"/>
            <c:invertIfNegative val="0"/>
            <c:bubble3D val="0"/>
            <c:spPr>
              <a:solidFill>
                <a:srgbClr val="F3C503"/>
              </a:solidFill>
              <a:ln>
                <a:noFill/>
              </a:ln>
              <a:effectLst/>
            </c:spPr>
            <c:extLst>
              <c:ext xmlns:c16="http://schemas.microsoft.com/office/drawing/2014/chart" uri="{C3380CC4-5D6E-409C-BE32-E72D297353CC}">
                <c16:uniqueId val="{00000003-2F21-4F15-8826-245EC23CE144}"/>
              </c:ext>
            </c:extLst>
          </c:dPt>
          <c:dPt>
            <c:idx val="8"/>
            <c:invertIfNegative val="0"/>
            <c:bubble3D val="0"/>
            <c:spPr>
              <a:solidFill>
                <a:srgbClr val="F3C503"/>
              </a:solidFill>
              <a:ln>
                <a:noFill/>
              </a:ln>
              <a:effectLst/>
            </c:spPr>
            <c:extLst>
              <c:ext xmlns:c16="http://schemas.microsoft.com/office/drawing/2014/chart" uri="{C3380CC4-5D6E-409C-BE32-E72D297353CC}">
                <c16:uniqueId val="{00000005-2F21-4F15-8826-245EC23CE144}"/>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Sikkerhet!$A$2:$A$5</c:f>
              <c:strCache>
                <c:ptCount val="4"/>
                <c:pt idx="0">
                  <c:v>Verisure</c:v>
                </c:pt>
                <c:pt idx="1">
                  <c:v>Nokas</c:v>
                </c:pt>
                <c:pt idx="2">
                  <c:v>Sector Alarm</c:v>
                </c:pt>
                <c:pt idx="3">
                  <c:v>Falck</c:v>
                </c:pt>
              </c:strCache>
            </c:strRef>
          </c:cat>
          <c:val>
            <c:numRef>
              <c:f>Sikkerhet!$B$2:$B$5</c:f>
              <c:numCache>
                <c:formatCode>General</c:formatCode>
                <c:ptCount val="4"/>
                <c:pt idx="0">
                  <c:v>77.900000000000006</c:v>
                </c:pt>
                <c:pt idx="1">
                  <c:v>79.599999999999994</c:v>
                </c:pt>
                <c:pt idx="2">
                  <c:v>89.4</c:v>
                </c:pt>
                <c:pt idx="3">
                  <c:v>93.9</c:v>
                </c:pt>
              </c:numCache>
            </c:numRef>
          </c:val>
          <c:extLst>
            <c:ext xmlns:c16="http://schemas.microsoft.com/office/drawing/2014/chart" uri="{C3380CC4-5D6E-409C-BE32-E72D297353CC}">
              <c16:uniqueId val="{00000006-2F21-4F15-8826-245EC23CE144}"/>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TV</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5"/>
            <c:invertIfNegative val="0"/>
            <c:bubble3D val="0"/>
            <c:spPr>
              <a:solidFill>
                <a:srgbClr val="CC9900"/>
              </a:solidFill>
              <a:ln>
                <a:noFill/>
              </a:ln>
              <a:effectLst/>
            </c:spPr>
            <c:extLst>
              <c:ext xmlns:c16="http://schemas.microsoft.com/office/drawing/2014/chart" uri="{C3380CC4-5D6E-409C-BE32-E72D297353CC}">
                <c16:uniqueId val="{00000001-5827-4C20-AF78-06552D71F269}"/>
              </c:ext>
            </c:extLst>
          </c:dPt>
          <c:dPt>
            <c:idx val="8"/>
            <c:invertIfNegative val="0"/>
            <c:bubble3D val="0"/>
            <c:spPr>
              <a:solidFill>
                <a:srgbClr val="F3C503"/>
              </a:solidFill>
              <a:ln>
                <a:noFill/>
              </a:ln>
              <a:effectLst/>
            </c:spPr>
            <c:extLst>
              <c:ext xmlns:c16="http://schemas.microsoft.com/office/drawing/2014/chart" uri="{C3380CC4-5D6E-409C-BE32-E72D297353CC}">
                <c16:uniqueId val="{00000003-5827-4C20-AF78-06552D71F269}"/>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'TV distribusjon'!$A$6:$A$11</c:f>
              <c:strCache>
                <c:ptCount val="6"/>
                <c:pt idx="0">
                  <c:v>Canal Digital - Kabel</c:v>
                </c:pt>
                <c:pt idx="1">
                  <c:v>RiksTV</c:v>
                </c:pt>
                <c:pt idx="2">
                  <c:v>Viasat</c:v>
                </c:pt>
                <c:pt idx="3">
                  <c:v>Lyse / Altibox</c:v>
                </c:pt>
                <c:pt idx="4">
                  <c:v>Canal Digital - Satellitt</c:v>
                </c:pt>
                <c:pt idx="5">
                  <c:v>Get</c:v>
                </c:pt>
              </c:strCache>
            </c:strRef>
          </c:cat>
          <c:val>
            <c:numRef>
              <c:f>'TV distribusjon'!$B$6:$B$11</c:f>
              <c:numCache>
                <c:formatCode>General</c:formatCode>
                <c:ptCount val="6"/>
                <c:pt idx="0">
                  <c:v>71.900000000000006</c:v>
                </c:pt>
                <c:pt idx="1">
                  <c:v>80.099999999999994</c:v>
                </c:pt>
                <c:pt idx="2">
                  <c:v>80.5</c:v>
                </c:pt>
                <c:pt idx="3">
                  <c:v>82.1</c:v>
                </c:pt>
                <c:pt idx="4">
                  <c:v>83.2</c:v>
                </c:pt>
                <c:pt idx="5">
                  <c:v>88.7</c:v>
                </c:pt>
              </c:numCache>
            </c:numRef>
          </c:val>
          <c:extLst>
            <c:ext xmlns:c16="http://schemas.microsoft.com/office/drawing/2014/chart" uri="{C3380CC4-5D6E-409C-BE32-E72D297353CC}">
              <c16:uniqueId val="{00000004-5827-4C20-AF78-06552D71F269}"/>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ysClr val="windowText" lastClr="000000"/>
                </a:solidFill>
                <a:latin typeface="Gill Sans MT" panose="020B0502020104020203" pitchFamily="34" charset="0"/>
                <a:ea typeface="+mn-ea"/>
                <a:cs typeface="+mn-cs"/>
              </a:defRPr>
            </a:pPr>
            <a:r>
              <a:rPr lang="en-US" sz="2000">
                <a:solidFill>
                  <a:sysClr val="windowText" lastClr="000000"/>
                </a:solidFill>
              </a:rPr>
              <a:t>Veihjelp</a:t>
            </a:r>
          </a:p>
        </c:rich>
      </c:tx>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2"/>
            <c:invertIfNegative val="0"/>
            <c:bubble3D val="0"/>
            <c:spPr>
              <a:solidFill>
                <a:srgbClr val="CC9900"/>
              </a:solidFill>
              <a:ln>
                <a:noFill/>
              </a:ln>
              <a:effectLst/>
            </c:spPr>
            <c:extLst>
              <c:ext xmlns:c16="http://schemas.microsoft.com/office/drawing/2014/chart" uri="{C3380CC4-5D6E-409C-BE32-E72D297353CC}">
                <c16:uniqueId val="{00000001-3D7E-4721-85D9-82BDEC1CA2EC}"/>
              </c:ext>
            </c:extLst>
          </c:dPt>
          <c:dPt>
            <c:idx val="8"/>
            <c:invertIfNegative val="0"/>
            <c:bubble3D val="0"/>
            <c:spPr>
              <a:solidFill>
                <a:srgbClr val="F3C503"/>
              </a:solidFill>
              <a:ln>
                <a:noFill/>
              </a:ln>
              <a:effectLst/>
            </c:spPr>
            <c:extLst>
              <c:ext xmlns:c16="http://schemas.microsoft.com/office/drawing/2014/chart" uri="{C3380CC4-5D6E-409C-BE32-E72D297353CC}">
                <c16:uniqueId val="{00000003-3D7E-4721-85D9-82BDEC1CA2EC}"/>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Veihjelp!$A$2:$A$4</c:f>
              <c:strCache>
                <c:ptCount val="3"/>
                <c:pt idx="0">
                  <c:v>Viking </c:v>
                </c:pt>
                <c:pt idx="1">
                  <c:v>Falck</c:v>
                </c:pt>
                <c:pt idx="2">
                  <c:v>NAF</c:v>
                </c:pt>
              </c:strCache>
            </c:strRef>
          </c:cat>
          <c:val>
            <c:numRef>
              <c:f>Veihjelp!$B$2:$B$4</c:f>
              <c:numCache>
                <c:formatCode>General</c:formatCode>
                <c:ptCount val="3"/>
                <c:pt idx="0">
                  <c:v>68.2</c:v>
                </c:pt>
                <c:pt idx="1">
                  <c:v>82.3</c:v>
                </c:pt>
                <c:pt idx="2">
                  <c:v>82.9</c:v>
                </c:pt>
              </c:numCache>
            </c:numRef>
          </c:val>
          <c:extLst>
            <c:ext xmlns:c16="http://schemas.microsoft.com/office/drawing/2014/chart" uri="{C3380CC4-5D6E-409C-BE32-E72D297353CC}">
              <c16:uniqueId val="{00000004-3D7E-4721-85D9-82BDEC1CA2EC}"/>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Gill Sans MT" panose="020B0502020104020203" pitchFamily="34" charset="0"/>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Flyreise</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CC9900"/>
              </a:solidFill>
              <a:ln>
                <a:noFill/>
              </a:ln>
              <a:effectLst/>
            </c:spPr>
            <c:extLst>
              <c:ext xmlns:c16="http://schemas.microsoft.com/office/drawing/2014/chart" uri="{C3380CC4-5D6E-409C-BE32-E72D297353CC}">
                <c16:uniqueId val="{00000001-A8C1-49C2-9D31-8C44EB07A61E}"/>
              </c:ext>
            </c:extLst>
          </c:dPt>
          <c:dPt>
            <c:idx val="4"/>
            <c:invertIfNegative val="0"/>
            <c:bubble3D val="0"/>
            <c:spPr>
              <a:solidFill>
                <a:srgbClr val="CC9900"/>
              </a:solidFill>
              <a:ln>
                <a:noFill/>
              </a:ln>
              <a:effectLst/>
            </c:spPr>
            <c:extLst>
              <c:ext xmlns:c16="http://schemas.microsoft.com/office/drawing/2014/chart" uri="{C3380CC4-5D6E-409C-BE32-E72D297353CC}">
                <c16:uniqueId val="{00000003-A8C1-49C2-9D31-8C44EB07A61E}"/>
              </c:ext>
            </c:extLst>
          </c:dPt>
          <c:dPt>
            <c:idx val="5"/>
            <c:invertIfNegative val="0"/>
            <c:bubble3D val="0"/>
            <c:spPr>
              <a:solidFill>
                <a:srgbClr val="5D3665"/>
              </a:solidFill>
              <a:ln>
                <a:noFill/>
              </a:ln>
              <a:effectLst/>
            </c:spPr>
            <c:extLst>
              <c:ext xmlns:c16="http://schemas.microsoft.com/office/drawing/2014/chart" uri="{C3380CC4-5D6E-409C-BE32-E72D297353CC}">
                <c16:uniqueId val="{00000005-A8C1-49C2-9D31-8C44EB07A61E}"/>
              </c:ext>
            </c:extLst>
          </c:dPt>
          <c:dPt>
            <c:idx val="6"/>
            <c:invertIfNegative val="0"/>
            <c:bubble3D val="0"/>
            <c:spPr>
              <a:solidFill>
                <a:srgbClr val="5D3665"/>
              </a:solidFill>
              <a:ln>
                <a:noFill/>
              </a:ln>
              <a:effectLst/>
            </c:spPr>
            <c:extLst>
              <c:ext xmlns:c16="http://schemas.microsoft.com/office/drawing/2014/chart" uri="{C3380CC4-5D6E-409C-BE32-E72D297353CC}">
                <c16:uniqueId val="{00000007-A8C1-49C2-9D31-8C44EB07A61E}"/>
              </c:ext>
            </c:extLst>
          </c:dPt>
          <c:dPt>
            <c:idx val="8"/>
            <c:invertIfNegative val="0"/>
            <c:bubble3D val="0"/>
            <c:spPr>
              <a:solidFill>
                <a:srgbClr val="5D3665"/>
              </a:solidFill>
              <a:ln>
                <a:noFill/>
              </a:ln>
              <a:effectLst/>
            </c:spPr>
            <c:extLst>
              <c:ext xmlns:c16="http://schemas.microsoft.com/office/drawing/2014/chart" uri="{C3380CC4-5D6E-409C-BE32-E72D297353CC}">
                <c16:uniqueId val="{00000009-A8C1-49C2-9D31-8C44EB07A61E}"/>
              </c:ext>
            </c:extLst>
          </c:dPt>
          <c:dPt>
            <c:idx val="10"/>
            <c:invertIfNegative val="0"/>
            <c:bubble3D val="0"/>
            <c:spPr>
              <a:solidFill>
                <a:srgbClr val="F3C503"/>
              </a:solidFill>
              <a:ln>
                <a:noFill/>
              </a:ln>
              <a:effectLst/>
            </c:spPr>
            <c:extLst>
              <c:ext xmlns:c16="http://schemas.microsoft.com/office/drawing/2014/chart" uri="{C3380CC4-5D6E-409C-BE32-E72D297353CC}">
                <c16:uniqueId val="{0000000B-A8C1-49C2-9D31-8C44EB07A61E}"/>
              </c:ext>
            </c:extLst>
          </c:dPt>
          <c:dPt>
            <c:idx val="13"/>
            <c:invertIfNegative val="0"/>
            <c:bubble3D val="0"/>
            <c:spPr>
              <a:solidFill>
                <a:srgbClr val="5D3665"/>
              </a:solidFill>
              <a:ln>
                <a:noFill/>
              </a:ln>
              <a:effectLst/>
            </c:spPr>
            <c:extLst>
              <c:ext xmlns:c16="http://schemas.microsoft.com/office/drawing/2014/chart" uri="{C3380CC4-5D6E-409C-BE32-E72D297353CC}">
                <c16:uniqueId val="{0000000D-A8C1-49C2-9D31-8C44EB07A61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Flyreise!$A$2:$A$6</c:f>
              <c:strCache>
                <c:ptCount val="5"/>
                <c:pt idx="0">
                  <c:v>KLM</c:v>
                </c:pt>
                <c:pt idx="1">
                  <c:v>Finnair</c:v>
                </c:pt>
                <c:pt idx="2">
                  <c:v>Widerøe</c:v>
                </c:pt>
                <c:pt idx="3">
                  <c:v>SAS</c:v>
                </c:pt>
                <c:pt idx="4">
                  <c:v>Norwegian</c:v>
                </c:pt>
              </c:strCache>
            </c:strRef>
          </c:cat>
          <c:val>
            <c:numRef>
              <c:f>Flyreise!$B$2:$B$6</c:f>
              <c:numCache>
                <c:formatCode>General</c:formatCode>
                <c:ptCount val="5"/>
                <c:pt idx="0">
                  <c:v>54.2</c:v>
                </c:pt>
                <c:pt idx="1">
                  <c:v>77.5</c:v>
                </c:pt>
                <c:pt idx="2">
                  <c:v>79.7</c:v>
                </c:pt>
                <c:pt idx="3">
                  <c:v>81.099999999999994</c:v>
                </c:pt>
                <c:pt idx="4">
                  <c:v>81.099999999999994</c:v>
                </c:pt>
              </c:numCache>
            </c:numRef>
          </c:val>
          <c:extLst>
            <c:ext xmlns:c16="http://schemas.microsoft.com/office/drawing/2014/chart" uri="{C3380CC4-5D6E-409C-BE32-E72D297353CC}">
              <c16:uniqueId val="{0000000E-A8C1-49C2-9D31-8C44EB07A61E}"/>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Bank</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E331-49F8-B2A7-55B595C7F327}"/>
              </c:ext>
            </c:extLst>
          </c:dPt>
          <c:dPt>
            <c:idx val="4"/>
            <c:invertIfNegative val="0"/>
            <c:bubble3D val="0"/>
            <c:spPr>
              <a:solidFill>
                <a:srgbClr val="5D3665"/>
              </a:solidFill>
              <a:ln>
                <a:noFill/>
              </a:ln>
              <a:effectLst/>
            </c:spPr>
            <c:extLst>
              <c:ext xmlns:c16="http://schemas.microsoft.com/office/drawing/2014/chart" uri="{C3380CC4-5D6E-409C-BE32-E72D297353CC}">
                <c16:uniqueId val="{00000003-E331-49F8-B2A7-55B595C7F327}"/>
              </c:ext>
            </c:extLst>
          </c:dPt>
          <c:dPt>
            <c:idx val="5"/>
            <c:invertIfNegative val="0"/>
            <c:bubble3D val="0"/>
            <c:spPr>
              <a:solidFill>
                <a:srgbClr val="5D3665"/>
              </a:solidFill>
              <a:ln>
                <a:noFill/>
              </a:ln>
              <a:effectLst/>
            </c:spPr>
            <c:extLst>
              <c:ext xmlns:c16="http://schemas.microsoft.com/office/drawing/2014/chart" uri="{C3380CC4-5D6E-409C-BE32-E72D297353CC}">
                <c16:uniqueId val="{00000005-E331-49F8-B2A7-55B595C7F327}"/>
              </c:ext>
            </c:extLst>
          </c:dPt>
          <c:dPt>
            <c:idx val="6"/>
            <c:invertIfNegative val="0"/>
            <c:bubble3D val="0"/>
            <c:spPr>
              <a:solidFill>
                <a:srgbClr val="5D3665"/>
              </a:solidFill>
              <a:ln>
                <a:noFill/>
              </a:ln>
              <a:effectLst/>
            </c:spPr>
            <c:extLst>
              <c:ext xmlns:c16="http://schemas.microsoft.com/office/drawing/2014/chart" uri="{C3380CC4-5D6E-409C-BE32-E72D297353CC}">
                <c16:uniqueId val="{00000007-E331-49F8-B2A7-55B595C7F327}"/>
              </c:ext>
            </c:extLst>
          </c:dPt>
          <c:dPt>
            <c:idx val="7"/>
            <c:invertIfNegative val="0"/>
            <c:bubble3D val="0"/>
            <c:spPr>
              <a:solidFill>
                <a:srgbClr val="5D3665"/>
              </a:solidFill>
              <a:ln>
                <a:noFill/>
              </a:ln>
              <a:effectLst/>
            </c:spPr>
            <c:extLst>
              <c:ext xmlns:c16="http://schemas.microsoft.com/office/drawing/2014/chart" uri="{C3380CC4-5D6E-409C-BE32-E72D297353CC}">
                <c16:uniqueId val="{00000009-E331-49F8-B2A7-55B595C7F327}"/>
              </c:ext>
            </c:extLst>
          </c:dPt>
          <c:dPt>
            <c:idx val="8"/>
            <c:invertIfNegative val="0"/>
            <c:bubble3D val="0"/>
            <c:spPr>
              <a:solidFill>
                <a:srgbClr val="5D3665"/>
              </a:solidFill>
              <a:ln>
                <a:noFill/>
              </a:ln>
              <a:effectLst/>
            </c:spPr>
            <c:extLst>
              <c:ext xmlns:c16="http://schemas.microsoft.com/office/drawing/2014/chart" uri="{C3380CC4-5D6E-409C-BE32-E72D297353CC}">
                <c16:uniqueId val="{0000000B-E331-49F8-B2A7-55B595C7F327}"/>
              </c:ext>
            </c:extLst>
          </c:dPt>
          <c:dPt>
            <c:idx val="9"/>
            <c:invertIfNegative val="0"/>
            <c:bubble3D val="0"/>
            <c:spPr>
              <a:solidFill>
                <a:srgbClr val="CC9900"/>
              </a:solidFill>
              <a:ln>
                <a:noFill/>
              </a:ln>
              <a:effectLst/>
            </c:spPr>
            <c:extLst>
              <c:ext xmlns:c16="http://schemas.microsoft.com/office/drawing/2014/chart" uri="{C3380CC4-5D6E-409C-BE32-E72D297353CC}">
                <c16:uniqueId val="{0000000D-E331-49F8-B2A7-55B595C7F327}"/>
              </c:ext>
            </c:extLst>
          </c:dPt>
          <c:dPt>
            <c:idx val="10"/>
            <c:invertIfNegative val="0"/>
            <c:bubble3D val="0"/>
            <c:spPr>
              <a:solidFill>
                <a:srgbClr val="5D3665"/>
              </a:solidFill>
              <a:ln>
                <a:noFill/>
              </a:ln>
              <a:effectLst/>
            </c:spPr>
            <c:extLst>
              <c:ext xmlns:c16="http://schemas.microsoft.com/office/drawing/2014/chart" uri="{C3380CC4-5D6E-409C-BE32-E72D297353CC}">
                <c16:uniqueId val="{0000000F-E331-49F8-B2A7-55B595C7F327}"/>
              </c:ext>
            </c:extLst>
          </c:dPt>
          <c:dPt>
            <c:idx val="12"/>
            <c:invertIfNegative val="0"/>
            <c:bubble3D val="0"/>
            <c:spPr>
              <a:solidFill>
                <a:srgbClr val="5D3665"/>
              </a:solidFill>
              <a:ln>
                <a:noFill/>
              </a:ln>
              <a:effectLst/>
            </c:spPr>
            <c:extLst>
              <c:ext xmlns:c16="http://schemas.microsoft.com/office/drawing/2014/chart" uri="{C3380CC4-5D6E-409C-BE32-E72D297353CC}">
                <c16:uniqueId val="{00000011-E331-49F8-B2A7-55B595C7F327}"/>
              </c:ext>
            </c:extLst>
          </c:dPt>
          <c:dPt>
            <c:idx val="13"/>
            <c:invertIfNegative val="0"/>
            <c:bubble3D val="0"/>
            <c:spPr>
              <a:solidFill>
                <a:srgbClr val="5D3665"/>
              </a:solidFill>
              <a:ln>
                <a:noFill/>
              </a:ln>
              <a:effectLst/>
            </c:spPr>
            <c:extLst>
              <c:ext xmlns:c16="http://schemas.microsoft.com/office/drawing/2014/chart" uri="{C3380CC4-5D6E-409C-BE32-E72D297353CC}">
                <c16:uniqueId val="{00000013-E331-49F8-B2A7-55B595C7F327}"/>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Bank!$A$2:$A$11</c:f>
              <c:strCache>
                <c:ptCount val="10"/>
                <c:pt idx="0">
                  <c:v>Skandiabanken</c:v>
                </c:pt>
                <c:pt idx="1">
                  <c:v>Sparebank1 O&amp;A</c:v>
                </c:pt>
                <c:pt idx="2">
                  <c:v>BN Bank</c:v>
                </c:pt>
                <c:pt idx="3">
                  <c:v>DNB</c:v>
                </c:pt>
                <c:pt idx="4">
                  <c:v>Sparebanken Møre</c:v>
                </c:pt>
                <c:pt idx="5">
                  <c:v>Danske bank</c:v>
                </c:pt>
                <c:pt idx="6">
                  <c:v>Storebrand bank</c:v>
                </c:pt>
                <c:pt idx="7">
                  <c:v>Nordea</c:v>
                </c:pt>
                <c:pt idx="8">
                  <c:v>Gjensidige Bank</c:v>
                </c:pt>
                <c:pt idx="9">
                  <c:v>Fana Sparebank</c:v>
                </c:pt>
              </c:strCache>
            </c:strRef>
          </c:cat>
          <c:val>
            <c:numRef>
              <c:f>Bank!$B$2:$B$11</c:f>
              <c:numCache>
                <c:formatCode>General</c:formatCode>
                <c:ptCount val="10"/>
                <c:pt idx="0">
                  <c:v>62.2</c:v>
                </c:pt>
                <c:pt idx="1">
                  <c:v>75.3</c:v>
                </c:pt>
                <c:pt idx="2">
                  <c:v>76.900000000000006</c:v>
                </c:pt>
                <c:pt idx="3">
                  <c:v>77.3</c:v>
                </c:pt>
                <c:pt idx="4">
                  <c:v>78.400000000000006</c:v>
                </c:pt>
                <c:pt idx="5">
                  <c:v>78.900000000000006</c:v>
                </c:pt>
                <c:pt idx="6">
                  <c:v>80.7</c:v>
                </c:pt>
                <c:pt idx="7">
                  <c:v>82.7</c:v>
                </c:pt>
                <c:pt idx="8">
                  <c:v>85.2</c:v>
                </c:pt>
                <c:pt idx="9">
                  <c:v>89.6</c:v>
                </c:pt>
              </c:numCache>
            </c:numRef>
          </c:val>
          <c:extLst>
            <c:ext xmlns:c16="http://schemas.microsoft.com/office/drawing/2014/chart" uri="{C3380CC4-5D6E-409C-BE32-E72D297353CC}">
              <c16:uniqueId val="{00000014-E331-49F8-B2A7-55B595C7F327}"/>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Bredbånd</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B8FE-449F-A907-B4D1CD2F4E2E}"/>
              </c:ext>
            </c:extLst>
          </c:dPt>
          <c:dPt>
            <c:idx val="4"/>
            <c:invertIfNegative val="0"/>
            <c:bubble3D val="0"/>
            <c:spPr>
              <a:solidFill>
                <a:srgbClr val="5D3665"/>
              </a:solidFill>
              <a:ln>
                <a:noFill/>
              </a:ln>
              <a:effectLst/>
            </c:spPr>
            <c:extLst>
              <c:ext xmlns:c16="http://schemas.microsoft.com/office/drawing/2014/chart" uri="{C3380CC4-5D6E-409C-BE32-E72D297353CC}">
                <c16:uniqueId val="{00000003-B8FE-449F-A907-B4D1CD2F4E2E}"/>
              </c:ext>
            </c:extLst>
          </c:dPt>
          <c:dPt>
            <c:idx val="5"/>
            <c:invertIfNegative val="0"/>
            <c:bubble3D val="0"/>
            <c:spPr>
              <a:solidFill>
                <a:srgbClr val="5D3665"/>
              </a:solidFill>
              <a:ln>
                <a:noFill/>
              </a:ln>
              <a:effectLst/>
            </c:spPr>
            <c:extLst>
              <c:ext xmlns:c16="http://schemas.microsoft.com/office/drawing/2014/chart" uri="{C3380CC4-5D6E-409C-BE32-E72D297353CC}">
                <c16:uniqueId val="{00000005-B8FE-449F-A907-B4D1CD2F4E2E}"/>
              </c:ext>
            </c:extLst>
          </c:dPt>
          <c:dPt>
            <c:idx val="6"/>
            <c:invertIfNegative val="0"/>
            <c:bubble3D val="0"/>
            <c:spPr>
              <a:solidFill>
                <a:srgbClr val="5D3665"/>
              </a:solidFill>
              <a:ln>
                <a:noFill/>
              </a:ln>
              <a:effectLst/>
            </c:spPr>
            <c:extLst>
              <c:ext xmlns:c16="http://schemas.microsoft.com/office/drawing/2014/chart" uri="{C3380CC4-5D6E-409C-BE32-E72D297353CC}">
                <c16:uniqueId val="{00000007-B8FE-449F-A907-B4D1CD2F4E2E}"/>
              </c:ext>
            </c:extLst>
          </c:dPt>
          <c:dPt>
            <c:idx val="7"/>
            <c:invertIfNegative val="0"/>
            <c:bubble3D val="0"/>
            <c:spPr>
              <a:solidFill>
                <a:srgbClr val="CC9900"/>
              </a:solidFill>
              <a:ln>
                <a:noFill/>
              </a:ln>
              <a:effectLst/>
            </c:spPr>
            <c:extLst>
              <c:ext xmlns:c16="http://schemas.microsoft.com/office/drawing/2014/chart" uri="{C3380CC4-5D6E-409C-BE32-E72D297353CC}">
                <c16:uniqueId val="{00000009-B8FE-449F-A907-B4D1CD2F4E2E}"/>
              </c:ext>
            </c:extLst>
          </c:dPt>
          <c:dPt>
            <c:idx val="8"/>
            <c:invertIfNegative val="0"/>
            <c:bubble3D val="0"/>
            <c:spPr>
              <a:solidFill>
                <a:srgbClr val="5D3665"/>
              </a:solidFill>
              <a:ln>
                <a:noFill/>
              </a:ln>
              <a:effectLst/>
            </c:spPr>
            <c:extLst>
              <c:ext xmlns:c16="http://schemas.microsoft.com/office/drawing/2014/chart" uri="{C3380CC4-5D6E-409C-BE32-E72D297353CC}">
                <c16:uniqueId val="{0000000B-B8FE-449F-A907-B4D1CD2F4E2E}"/>
              </c:ext>
            </c:extLst>
          </c:dPt>
          <c:dPt>
            <c:idx val="10"/>
            <c:invertIfNegative val="0"/>
            <c:bubble3D val="0"/>
            <c:spPr>
              <a:solidFill>
                <a:srgbClr val="5D3665"/>
              </a:solidFill>
              <a:ln>
                <a:noFill/>
              </a:ln>
              <a:effectLst/>
            </c:spPr>
            <c:extLst>
              <c:ext xmlns:c16="http://schemas.microsoft.com/office/drawing/2014/chart" uri="{C3380CC4-5D6E-409C-BE32-E72D297353CC}">
                <c16:uniqueId val="{0000000D-B8FE-449F-A907-B4D1CD2F4E2E}"/>
              </c:ext>
            </c:extLst>
          </c:dPt>
          <c:dPt>
            <c:idx val="12"/>
            <c:invertIfNegative val="0"/>
            <c:bubble3D val="0"/>
            <c:spPr>
              <a:solidFill>
                <a:srgbClr val="5D3665"/>
              </a:solidFill>
              <a:ln>
                <a:noFill/>
              </a:ln>
              <a:effectLst/>
            </c:spPr>
            <c:extLst>
              <c:ext xmlns:c16="http://schemas.microsoft.com/office/drawing/2014/chart" uri="{C3380CC4-5D6E-409C-BE32-E72D297353CC}">
                <c16:uniqueId val="{0000000F-B8FE-449F-A907-B4D1CD2F4E2E}"/>
              </c:ext>
            </c:extLst>
          </c:dPt>
          <c:dPt>
            <c:idx val="13"/>
            <c:invertIfNegative val="0"/>
            <c:bubble3D val="0"/>
            <c:spPr>
              <a:solidFill>
                <a:srgbClr val="5D3665"/>
              </a:solidFill>
              <a:ln>
                <a:noFill/>
              </a:ln>
              <a:effectLst/>
            </c:spPr>
            <c:extLst>
              <c:ext xmlns:c16="http://schemas.microsoft.com/office/drawing/2014/chart" uri="{C3380CC4-5D6E-409C-BE32-E72D297353CC}">
                <c16:uniqueId val="{00000011-B8FE-449F-A907-B4D1CD2F4E2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Bredbånd!$A$2:$A$9</c:f>
              <c:strCache>
                <c:ptCount val="8"/>
                <c:pt idx="0">
                  <c:v>Lyse bredbånd</c:v>
                </c:pt>
                <c:pt idx="1">
                  <c:v>Canal Digital Bredbånd</c:v>
                </c:pt>
                <c:pt idx="2">
                  <c:v>GET</c:v>
                </c:pt>
                <c:pt idx="3">
                  <c:v>NextGenTel</c:v>
                </c:pt>
                <c:pt idx="4">
                  <c:v>Eidsiva bredbånd</c:v>
                </c:pt>
                <c:pt idx="5">
                  <c:v>Telenor Bredbånd</c:v>
                </c:pt>
                <c:pt idx="6">
                  <c:v>Homenet</c:v>
                </c:pt>
                <c:pt idx="7">
                  <c:v>Ice.net</c:v>
                </c:pt>
              </c:strCache>
            </c:strRef>
          </c:cat>
          <c:val>
            <c:numRef>
              <c:f>Bredbånd!$B$2:$B$9</c:f>
              <c:numCache>
                <c:formatCode>General</c:formatCode>
                <c:ptCount val="8"/>
                <c:pt idx="0">
                  <c:v>77</c:v>
                </c:pt>
                <c:pt idx="1">
                  <c:v>77.2</c:v>
                </c:pt>
                <c:pt idx="2">
                  <c:v>77.3</c:v>
                </c:pt>
                <c:pt idx="3">
                  <c:v>77.7</c:v>
                </c:pt>
                <c:pt idx="4">
                  <c:v>78</c:v>
                </c:pt>
                <c:pt idx="5">
                  <c:v>79.599999999999994</c:v>
                </c:pt>
                <c:pt idx="6">
                  <c:v>84.7</c:v>
                </c:pt>
                <c:pt idx="7">
                  <c:v>94.1</c:v>
                </c:pt>
              </c:numCache>
            </c:numRef>
          </c:val>
          <c:extLst>
            <c:ext xmlns:c16="http://schemas.microsoft.com/office/drawing/2014/chart" uri="{C3380CC4-5D6E-409C-BE32-E72D297353CC}">
              <c16:uniqueId val="{00000012-B8FE-449F-A907-B4D1CD2F4E2E}"/>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Båtreise</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C0BE-4D95-9BCC-4AA38655C5FB}"/>
              </c:ext>
            </c:extLst>
          </c:dPt>
          <c:dPt>
            <c:idx val="4"/>
            <c:invertIfNegative val="0"/>
            <c:bubble3D val="0"/>
            <c:spPr>
              <a:solidFill>
                <a:srgbClr val="CC9900"/>
              </a:solidFill>
              <a:ln>
                <a:noFill/>
              </a:ln>
              <a:effectLst/>
            </c:spPr>
            <c:extLst>
              <c:ext xmlns:c16="http://schemas.microsoft.com/office/drawing/2014/chart" uri="{C3380CC4-5D6E-409C-BE32-E72D297353CC}">
                <c16:uniqueId val="{00000003-C0BE-4D95-9BCC-4AA38655C5FB}"/>
              </c:ext>
            </c:extLst>
          </c:dPt>
          <c:dPt>
            <c:idx val="5"/>
            <c:invertIfNegative val="0"/>
            <c:bubble3D val="0"/>
            <c:spPr>
              <a:solidFill>
                <a:srgbClr val="5D3665"/>
              </a:solidFill>
              <a:ln>
                <a:noFill/>
              </a:ln>
              <a:effectLst/>
            </c:spPr>
            <c:extLst>
              <c:ext xmlns:c16="http://schemas.microsoft.com/office/drawing/2014/chart" uri="{C3380CC4-5D6E-409C-BE32-E72D297353CC}">
                <c16:uniqueId val="{00000005-C0BE-4D95-9BCC-4AA38655C5FB}"/>
              </c:ext>
            </c:extLst>
          </c:dPt>
          <c:dPt>
            <c:idx val="6"/>
            <c:invertIfNegative val="0"/>
            <c:bubble3D val="0"/>
            <c:spPr>
              <a:solidFill>
                <a:srgbClr val="F3C503"/>
              </a:solidFill>
              <a:ln>
                <a:noFill/>
              </a:ln>
              <a:effectLst/>
            </c:spPr>
            <c:extLst>
              <c:ext xmlns:c16="http://schemas.microsoft.com/office/drawing/2014/chart" uri="{C3380CC4-5D6E-409C-BE32-E72D297353CC}">
                <c16:uniqueId val="{00000007-C0BE-4D95-9BCC-4AA38655C5FB}"/>
              </c:ext>
            </c:extLst>
          </c:dPt>
          <c:dPt>
            <c:idx val="8"/>
            <c:invertIfNegative val="0"/>
            <c:bubble3D val="0"/>
            <c:spPr>
              <a:solidFill>
                <a:srgbClr val="5D3665"/>
              </a:solidFill>
              <a:ln>
                <a:noFill/>
              </a:ln>
              <a:effectLst/>
            </c:spPr>
            <c:extLst>
              <c:ext xmlns:c16="http://schemas.microsoft.com/office/drawing/2014/chart" uri="{C3380CC4-5D6E-409C-BE32-E72D297353CC}">
                <c16:uniqueId val="{00000009-C0BE-4D95-9BCC-4AA38655C5FB}"/>
              </c:ext>
            </c:extLst>
          </c:dPt>
          <c:dPt>
            <c:idx val="10"/>
            <c:invertIfNegative val="0"/>
            <c:bubble3D val="0"/>
            <c:spPr>
              <a:solidFill>
                <a:srgbClr val="5D3665"/>
              </a:solidFill>
              <a:ln>
                <a:noFill/>
              </a:ln>
              <a:effectLst/>
            </c:spPr>
            <c:extLst>
              <c:ext xmlns:c16="http://schemas.microsoft.com/office/drawing/2014/chart" uri="{C3380CC4-5D6E-409C-BE32-E72D297353CC}">
                <c16:uniqueId val="{0000000B-C0BE-4D95-9BCC-4AA38655C5FB}"/>
              </c:ext>
            </c:extLst>
          </c:dPt>
          <c:dPt>
            <c:idx val="12"/>
            <c:invertIfNegative val="0"/>
            <c:bubble3D val="0"/>
            <c:spPr>
              <a:solidFill>
                <a:srgbClr val="F3C503"/>
              </a:solidFill>
              <a:ln>
                <a:noFill/>
              </a:ln>
              <a:effectLst/>
            </c:spPr>
            <c:extLst>
              <c:ext xmlns:c16="http://schemas.microsoft.com/office/drawing/2014/chart" uri="{C3380CC4-5D6E-409C-BE32-E72D297353CC}">
                <c16:uniqueId val="{0000000D-C0BE-4D95-9BCC-4AA38655C5FB}"/>
              </c:ext>
            </c:extLst>
          </c:dPt>
          <c:dPt>
            <c:idx val="13"/>
            <c:invertIfNegative val="0"/>
            <c:bubble3D val="0"/>
            <c:spPr>
              <a:solidFill>
                <a:srgbClr val="5D3665"/>
              </a:solidFill>
              <a:ln>
                <a:noFill/>
              </a:ln>
              <a:effectLst/>
            </c:spPr>
            <c:extLst>
              <c:ext xmlns:c16="http://schemas.microsoft.com/office/drawing/2014/chart" uri="{C3380CC4-5D6E-409C-BE32-E72D297353CC}">
                <c16:uniqueId val="{0000000F-C0BE-4D95-9BCC-4AA38655C5FB}"/>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Båtreise!$A$2:$A$6</c:f>
              <c:strCache>
                <c:ptCount val="5"/>
                <c:pt idx="0">
                  <c:v>Color Line</c:v>
                </c:pt>
                <c:pt idx="1">
                  <c:v>Fjordline</c:v>
                </c:pt>
                <c:pt idx="2">
                  <c:v>Stena Line</c:v>
                </c:pt>
                <c:pt idx="3">
                  <c:v>DFDS Seaway</c:v>
                </c:pt>
                <c:pt idx="4">
                  <c:v>Hurtigruten</c:v>
                </c:pt>
              </c:strCache>
            </c:strRef>
          </c:cat>
          <c:val>
            <c:numRef>
              <c:f>Båtreise!$B$2:$B$6</c:f>
              <c:numCache>
                <c:formatCode>General</c:formatCode>
                <c:ptCount val="5"/>
                <c:pt idx="0">
                  <c:v>72.099999999999994</c:v>
                </c:pt>
                <c:pt idx="1">
                  <c:v>78.5</c:v>
                </c:pt>
                <c:pt idx="2">
                  <c:v>80.5</c:v>
                </c:pt>
                <c:pt idx="3">
                  <c:v>80.8</c:v>
                </c:pt>
                <c:pt idx="4">
                  <c:v>87.9</c:v>
                </c:pt>
              </c:numCache>
            </c:numRef>
          </c:val>
          <c:extLst>
            <c:ext xmlns:c16="http://schemas.microsoft.com/office/drawing/2014/chart" uri="{C3380CC4-5D6E-409C-BE32-E72D297353CC}">
              <c16:uniqueId val="{00000010-C0BE-4D95-9BCC-4AA38655C5FB}"/>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Elektro</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264B-4220-9DD1-06FD2ED99891}"/>
              </c:ext>
            </c:extLst>
          </c:dPt>
          <c:dPt>
            <c:idx val="4"/>
            <c:invertIfNegative val="0"/>
            <c:bubble3D val="0"/>
            <c:spPr>
              <a:solidFill>
                <a:srgbClr val="5D3665"/>
              </a:solidFill>
              <a:ln>
                <a:noFill/>
              </a:ln>
              <a:effectLst/>
            </c:spPr>
            <c:extLst>
              <c:ext xmlns:c16="http://schemas.microsoft.com/office/drawing/2014/chart" uri="{C3380CC4-5D6E-409C-BE32-E72D297353CC}">
                <c16:uniqueId val="{00000003-264B-4220-9DD1-06FD2ED99891}"/>
              </c:ext>
            </c:extLst>
          </c:dPt>
          <c:dPt>
            <c:idx val="5"/>
            <c:invertIfNegative val="0"/>
            <c:bubble3D val="0"/>
            <c:spPr>
              <a:solidFill>
                <a:srgbClr val="5D3665"/>
              </a:solidFill>
              <a:ln>
                <a:noFill/>
              </a:ln>
              <a:effectLst/>
            </c:spPr>
            <c:extLst>
              <c:ext xmlns:c16="http://schemas.microsoft.com/office/drawing/2014/chart" uri="{C3380CC4-5D6E-409C-BE32-E72D297353CC}">
                <c16:uniqueId val="{00000005-264B-4220-9DD1-06FD2ED99891}"/>
              </c:ext>
            </c:extLst>
          </c:dPt>
          <c:dPt>
            <c:idx val="6"/>
            <c:invertIfNegative val="0"/>
            <c:bubble3D val="0"/>
            <c:spPr>
              <a:solidFill>
                <a:srgbClr val="CC9900"/>
              </a:solidFill>
              <a:ln>
                <a:noFill/>
              </a:ln>
              <a:effectLst/>
            </c:spPr>
            <c:extLst>
              <c:ext xmlns:c16="http://schemas.microsoft.com/office/drawing/2014/chart" uri="{C3380CC4-5D6E-409C-BE32-E72D297353CC}">
                <c16:uniqueId val="{00000007-264B-4220-9DD1-06FD2ED99891}"/>
              </c:ext>
            </c:extLst>
          </c:dPt>
          <c:dPt>
            <c:idx val="8"/>
            <c:invertIfNegative val="0"/>
            <c:bubble3D val="0"/>
            <c:spPr>
              <a:solidFill>
                <a:srgbClr val="5D3665"/>
              </a:solidFill>
              <a:ln>
                <a:noFill/>
              </a:ln>
              <a:effectLst/>
            </c:spPr>
            <c:extLst>
              <c:ext xmlns:c16="http://schemas.microsoft.com/office/drawing/2014/chart" uri="{C3380CC4-5D6E-409C-BE32-E72D297353CC}">
                <c16:uniqueId val="{00000009-264B-4220-9DD1-06FD2ED99891}"/>
              </c:ext>
            </c:extLst>
          </c:dPt>
          <c:dPt>
            <c:idx val="10"/>
            <c:invertIfNegative val="0"/>
            <c:bubble3D val="0"/>
            <c:spPr>
              <a:solidFill>
                <a:srgbClr val="5D3665"/>
              </a:solidFill>
              <a:ln>
                <a:noFill/>
              </a:ln>
              <a:effectLst/>
            </c:spPr>
            <c:extLst>
              <c:ext xmlns:c16="http://schemas.microsoft.com/office/drawing/2014/chart" uri="{C3380CC4-5D6E-409C-BE32-E72D297353CC}">
                <c16:uniqueId val="{0000000B-264B-4220-9DD1-06FD2ED99891}"/>
              </c:ext>
            </c:extLst>
          </c:dPt>
          <c:dPt>
            <c:idx val="12"/>
            <c:invertIfNegative val="0"/>
            <c:bubble3D val="0"/>
            <c:spPr>
              <a:solidFill>
                <a:srgbClr val="F3C503"/>
              </a:solidFill>
              <a:ln>
                <a:noFill/>
              </a:ln>
              <a:effectLst/>
            </c:spPr>
            <c:extLst>
              <c:ext xmlns:c16="http://schemas.microsoft.com/office/drawing/2014/chart" uri="{C3380CC4-5D6E-409C-BE32-E72D297353CC}">
                <c16:uniqueId val="{0000000D-264B-4220-9DD1-06FD2ED99891}"/>
              </c:ext>
            </c:extLst>
          </c:dPt>
          <c:dPt>
            <c:idx val="13"/>
            <c:invertIfNegative val="0"/>
            <c:bubble3D val="0"/>
            <c:spPr>
              <a:solidFill>
                <a:srgbClr val="5D3665"/>
              </a:solidFill>
              <a:ln>
                <a:noFill/>
              </a:ln>
              <a:effectLst/>
            </c:spPr>
            <c:extLst>
              <c:ext xmlns:c16="http://schemas.microsoft.com/office/drawing/2014/chart" uri="{C3380CC4-5D6E-409C-BE32-E72D297353CC}">
                <c16:uniqueId val="{0000000F-264B-4220-9DD1-06FD2ED99891}"/>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Elektro!$A$2:$A$8</c:f>
              <c:strCache>
                <c:ptCount val="7"/>
                <c:pt idx="0">
                  <c:v>SIBA</c:v>
                </c:pt>
                <c:pt idx="1">
                  <c:v>Euronics</c:v>
                </c:pt>
                <c:pt idx="2">
                  <c:v>Lefdal</c:v>
                </c:pt>
                <c:pt idx="3">
                  <c:v>Expert</c:v>
                </c:pt>
                <c:pt idx="4">
                  <c:v>Elkjøp</c:v>
                </c:pt>
                <c:pt idx="5">
                  <c:v>Komplett</c:v>
                </c:pt>
                <c:pt idx="6">
                  <c:v>Hi-Fi klubben</c:v>
                </c:pt>
              </c:strCache>
            </c:strRef>
          </c:cat>
          <c:val>
            <c:numRef>
              <c:f>Elektro!$B$2:$B$8</c:f>
              <c:numCache>
                <c:formatCode>General</c:formatCode>
                <c:ptCount val="7"/>
                <c:pt idx="0">
                  <c:v>52.8</c:v>
                </c:pt>
                <c:pt idx="1">
                  <c:v>69</c:v>
                </c:pt>
                <c:pt idx="2">
                  <c:v>72.7</c:v>
                </c:pt>
                <c:pt idx="3">
                  <c:v>81.400000000000006</c:v>
                </c:pt>
                <c:pt idx="4">
                  <c:v>82.9</c:v>
                </c:pt>
                <c:pt idx="5">
                  <c:v>83.8</c:v>
                </c:pt>
                <c:pt idx="6">
                  <c:v>86.7</c:v>
                </c:pt>
              </c:numCache>
            </c:numRef>
          </c:val>
          <c:extLst>
            <c:ext xmlns:c16="http://schemas.microsoft.com/office/drawing/2014/chart" uri="{C3380CC4-5D6E-409C-BE32-E72D297353CC}">
              <c16:uniqueId val="{00000010-264B-4220-9DD1-06FD2ED99891}"/>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Åpen klasse</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tx>
            <c:strRef>
              <c:f>'Åpen klasse'!$B$1</c:f>
              <c:strCache>
                <c:ptCount val="1"/>
                <c:pt idx="0">
                  <c:v>Totalt</c:v>
                </c:pt>
              </c:strCache>
            </c:strRef>
          </c:tx>
          <c:spPr>
            <a:solidFill>
              <a:srgbClr val="5D3665"/>
            </a:solidFill>
            <a:ln>
              <a:noFill/>
            </a:ln>
            <a:effectLst/>
          </c:spPr>
          <c:invertIfNegative val="0"/>
          <c:dPt>
            <c:idx val="8"/>
            <c:invertIfNegative val="0"/>
            <c:bubble3D val="0"/>
            <c:spPr>
              <a:solidFill>
                <a:srgbClr val="CC9900"/>
              </a:solidFill>
              <a:ln>
                <a:noFill/>
              </a:ln>
              <a:effectLst/>
            </c:spPr>
            <c:extLst>
              <c:ext xmlns:c16="http://schemas.microsoft.com/office/drawing/2014/chart" uri="{C3380CC4-5D6E-409C-BE32-E72D297353CC}">
                <c16:uniqueId val="{00000001-9D5D-47A0-9AFF-FF95C14EB5C5}"/>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'Åpen klasse'!$A$2:$A$10</c:f>
              <c:strCache>
                <c:ptCount val="9"/>
                <c:pt idx="0">
                  <c:v>NSB</c:v>
                </c:pt>
                <c:pt idx="1">
                  <c:v>IKEA</c:v>
                </c:pt>
                <c:pt idx="2">
                  <c:v>Fjellinjen</c:v>
                </c:pt>
                <c:pt idx="3">
                  <c:v>HELP Forsikring</c:v>
                </c:pt>
                <c:pt idx="4">
                  <c:v>Dig. Medier 1881</c:v>
                </c:pt>
                <c:pt idx="5">
                  <c:v>Adams Matkasse</c:v>
                </c:pt>
                <c:pt idx="6">
                  <c:v>Vitamail</c:v>
                </c:pt>
                <c:pt idx="7">
                  <c:v>Vinmonopolet</c:v>
                </c:pt>
                <c:pt idx="8">
                  <c:v>Mester Grønn</c:v>
                </c:pt>
              </c:strCache>
            </c:strRef>
          </c:cat>
          <c:val>
            <c:numRef>
              <c:f>'Åpen klasse'!$B$2:$B$10</c:f>
              <c:numCache>
                <c:formatCode>General</c:formatCode>
                <c:ptCount val="9"/>
                <c:pt idx="0">
                  <c:v>76.7</c:v>
                </c:pt>
                <c:pt idx="1">
                  <c:v>77.099999999999994</c:v>
                </c:pt>
                <c:pt idx="2">
                  <c:v>77.7</c:v>
                </c:pt>
                <c:pt idx="3">
                  <c:v>84.3</c:v>
                </c:pt>
                <c:pt idx="4">
                  <c:v>85.7</c:v>
                </c:pt>
                <c:pt idx="5">
                  <c:v>88.2</c:v>
                </c:pt>
                <c:pt idx="6">
                  <c:v>91</c:v>
                </c:pt>
                <c:pt idx="7">
                  <c:v>93.6</c:v>
                </c:pt>
                <c:pt idx="8">
                  <c:v>95.9</c:v>
                </c:pt>
              </c:numCache>
            </c:numRef>
          </c:val>
          <c:extLst>
            <c:ext xmlns:c16="http://schemas.microsoft.com/office/drawing/2014/chart" uri="{C3380CC4-5D6E-409C-BE32-E72D297353CC}">
              <c16:uniqueId val="{00000002-9D5D-47A0-9AFF-FF95C14EB5C5}"/>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Energi</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49AA-4F9D-9C69-3EEEEE7AA46B}"/>
              </c:ext>
            </c:extLst>
          </c:dPt>
          <c:dPt>
            <c:idx val="4"/>
            <c:invertIfNegative val="0"/>
            <c:bubble3D val="0"/>
            <c:spPr>
              <a:solidFill>
                <a:srgbClr val="5D3665"/>
              </a:solidFill>
              <a:ln>
                <a:noFill/>
              </a:ln>
              <a:effectLst/>
            </c:spPr>
            <c:extLst>
              <c:ext xmlns:c16="http://schemas.microsoft.com/office/drawing/2014/chart" uri="{C3380CC4-5D6E-409C-BE32-E72D297353CC}">
                <c16:uniqueId val="{00000003-49AA-4F9D-9C69-3EEEEE7AA46B}"/>
              </c:ext>
            </c:extLst>
          </c:dPt>
          <c:dPt>
            <c:idx val="5"/>
            <c:invertIfNegative val="0"/>
            <c:bubble3D val="0"/>
            <c:spPr>
              <a:solidFill>
                <a:srgbClr val="5D3665"/>
              </a:solidFill>
              <a:ln>
                <a:noFill/>
              </a:ln>
              <a:effectLst/>
            </c:spPr>
            <c:extLst>
              <c:ext xmlns:c16="http://schemas.microsoft.com/office/drawing/2014/chart" uri="{C3380CC4-5D6E-409C-BE32-E72D297353CC}">
                <c16:uniqueId val="{00000005-49AA-4F9D-9C69-3EEEEE7AA46B}"/>
              </c:ext>
            </c:extLst>
          </c:dPt>
          <c:dPt>
            <c:idx val="6"/>
            <c:invertIfNegative val="0"/>
            <c:bubble3D val="0"/>
            <c:spPr>
              <a:solidFill>
                <a:srgbClr val="5D3665"/>
              </a:solidFill>
              <a:ln>
                <a:noFill/>
              </a:ln>
              <a:effectLst/>
            </c:spPr>
            <c:extLst>
              <c:ext xmlns:c16="http://schemas.microsoft.com/office/drawing/2014/chart" uri="{C3380CC4-5D6E-409C-BE32-E72D297353CC}">
                <c16:uniqueId val="{00000007-49AA-4F9D-9C69-3EEEEE7AA46B}"/>
              </c:ext>
            </c:extLst>
          </c:dPt>
          <c:dPt>
            <c:idx val="8"/>
            <c:invertIfNegative val="0"/>
            <c:bubble3D val="0"/>
            <c:spPr>
              <a:solidFill>
                <a:srgbClr val="5D3665"/>
              </a:solidFill>
              <a:ln>
                <a:noFill/>
              </a:ln>
              <a:effectLst/>
            </c:spPr>
            <c:extLst>
              <c:ext xmlns:c16="http://schemas.microsoft.com/office/drawing/2014/chart" uri="{C3380CC4-5D6E-409C-BE32-E72D297353CC}">
                <c16:uniqueId val="{00000009-49AA-4F9D-9C69-3EEEEE7AA46B}"/>
              </c:ext>
            </c:extLst>
          </c:dPt>
          <c:dPt>
            <c:idx val="10"/>
            <c:invertIfNegative val="0"/>
            <c:bubble3D val="0"/>
            <c:spPr>
              <a:solidFill>
                <a:srgbClr val="5D3665"/>
              </a:solidFill>
              <a:ln>
                <a:noFill/>
              </a:ln>
              <a:effectLst/>
            </c:spPr>
            <c:extLst>
              <c:ext xmlns:c16="http://schemas.microsoft.com/office/drawing/2014/chart" uri="{C3380CC4-5D6E-409C-BE32-E72D297353CC}">
                <c16:uniqueId val="{0000000B-49AA-4F9D-9C69-3EEEEE7AA46B}"/>
              </c:ext>
            </c:extLst>
          </c:dPt>
          <c:dPt>
            <c:idx val="12"/>
            <c:invertIfNegative val="0"/>
            <c:bubble3D val="0"/>
            <c:spPr>
              <a:solidFill>
                <a:srgbClr val="CC9900"/>
              </a:solidFill>
              <a:ln>
                <a:noFill/>
              </a:ln>
              <a:effectLst/>
            </c:spPr>
            <c:extLst>
              <c:ext xmlns:c16="http://schemas.microsoft.com/office/drawing/2014/chart" uri="{C3380CC4-5D6E-409C-BE32-E72D297353CC}">
                <c16:uniqueId val="{0000000D-49AA-4F9D-9C69-3EEEEE7AA46B}"/>
              </c:ext>
            </c:extLst>
          </c:dPt>
          <c:dPt>
            <c:idx val="13"/>
            <c:invertIfNegative val="0"/>
            <c:bubble3D val="0"/>
            <c:spPr>
              <a:solidFill>
                <a:srgbClr val="5D3665"/>
              </a:solidFill>
              <a:ln>
                <a:noFill/>
              </a:ln>
              <a:effectLst/>
            </c:spPr>
            <c:extLst>
              <c:ext xmlns:c16="http://schemas.microsoft.com/office/drawing/2014/chart" uri="{C3380CC4-5D6E-409C-BE32-E72D297353CC}">
                <c16:uniqueId val="{0000000F-49AA-4F9D-9C69-3EEEEE7AA46B}"/>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Energi!$A$2:$A$14</c:f>
              <c:strCache>
                <c:ptCount val="13"/>
                <c:pt idx="0">
                  <c:v>Nord Østerdal Kraft</c:v>
                </c:pt>
                <c:pt idx="1">
                  <c:v>Eidsiva Energi</c:v>
                </c:pt>
                <c:pt idx="2">
                  <c:v>LOS</c:v>
                </c:pt>
                <c:pt idx="3">
                  <c:v>NTE</c:v>
                </c:pt>
                <c:pt idx="4">
                  <c:v>Fjordkraft</c:v>
                </c:pt>
                <c:pt idx="5">
                  <c:v>Gudbrandsdal Energi</c:v>
                </c:pt>
                <c:pt idx="6">
                  <c:v>Lyse</c:v>
                </c:pt>
                <c:pt idx="7">
                  <c:v>Trondheim kraft</c:v>
                </c:pt>
                <c:pt idx="8">
                  <c:v>Hafslund</c:v>
                </c:pt>
                <c:pt idx="9">
                  <c:v>Trønderenergi</c:v>
                </c:pt>
                <c:pt idx="10">
                  <c:v>NorgesEnergi</c:v>
                </c:pt>
                <c:pt idx="11">
                  <c:v>Ishavskraft</c:v>
                </c:pt>
                <c:pt idx="12">
                  <c:v>Tussa kraft</c:v>
                </c:pt>
              </c:strCache>
            </c:strRef>
          </c:cat>
          <c:val>
            <c:numRef>
              <c:f>Energi!$B$2:$B$14</c:f>
              <c:numCache>
                <c:formatCode>General</c:formatCode>
                <c:ptCount val="13"/>
                <c:pt idx="0">
                  <c:v>73.2</c:v>
                </c:pt>
                <c:pt idx="1">
                  <c:v>73.599999999999994</c:v>
                </c:pt>
                <c:pt idx="2">
                  <c:v>74.8</c:v>
                </c:pt>
                <c:pt idx="3">
                  <c:v>76.400000000000006</c:v>
                </c:pt>
                <c:pt idx="4">
                  <c:v>79.8</c:v>
                </c:pt>
                <c:pt idx="5">
                  <c:v>80.400000000000006</c:v>
                </c:pt>
                <c:pt idx="6">
                  <c:v>81.099999999999994</c:v>
                </c:pt>
                <c:pt idx="7">
                  <c:v>81.3</c:v>
                </c:pt>
                <c:pt idx="8">
                  <c:v>83.5</c:v>
                </c:pt>
                <c:pt idx="9">
                  <c:v>84.2</c:v>
                </c:pt>
                <c:pt idx="10">
                  <c:v>84.8</c:v>
                </c:pt>
                <c:pt idx="11">
                  <c:v>86.1</c:v>
                </c:pt>
                <c:pt idx="12">
                  <c:v>87.8</c:v>
                </c:pt>
              </c:numCache>
            </c:numRef>
          </c:val>
          <c:extLst>
            <c:ext xmlns:c16="http://schemas.microsoft.com/office/drawing/2014/chart" uri="{C3380CC4-5D6E-409C-BE32-E72D297353CC}">
              <c16:uniqueId val="{00000010-49AA-4F9D-9C69-3EEEEE7AA46B}"/>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Forsikring</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1907-42FD-92E7-08BCDBA6BD17}"/>
              </c:ext>
            </c:extLst>
          </c:dPt>
          <c:dPt>
            <c:idx val="5"/>
            <c:invertIfNegative val="0"/>
            <c:bubble3D val="0"/>
            <c:spPr>
              <a:solidFill>
                <a:srgbClr val="5D3665"/>
              </a:solidFill>
              <a:ln>
                <a:noFill/>
              </a:ln>
              <a:effectLst/>
            </c:spPr>
            <c:extLst>
              <c:ext xmlns:c16="http://schemas.microsoft.com/office/drawing/2014/chart" uri="{C3380CC4-5D6E-409C-BE32-E72D297353CC}">
                <c16:uniqueId val="{00000003-1907-42FD-92E7-08BCDBA6BD17}"/>
              </c:ext>
            </c:extLst>
          </c:dPt>
          <c:dPt>
            <c:idx val="6"/>
            <c:invertIfNegative val="0"/>
            <c:bubble3D val="0"/>
            <c:spPr>
              <a:solidFill>
                <a:srgbClr val="5D3665"/>
              </a:solidFill>
              <a:ln>
                <a:noFill/>
              </a:ln>
              <a:effectLst/>
            </c:spPr>
            <c:extLst>
              <c:ext xmlns:c16="http://schemas.microsoft.com/office/drawing/2014/chart" uri="{C3380CC4-5D6E-409C-BE32-E72D297353CC}">
                <c16:uniqueId val="{00000005-1907-42FD-92E7-08BCDBA6BD17}"/>
              </c:ext>
            </c:extLst>
          </c:dPt>
          <c:dPt>
            <c:idx val="8"/>
            <c:invertIfNegative val="0"/>
            <c:bubble3D val="0"/>
            <c:spPr>
              <a:solidFill>
                <a:srgbClr val="5D3665"/>
              </a:solidFill>
              <a:ln>
                <a:noFill/>
              </a:ln>
              <a:effectLst/>
            </c:spPr>
            <c:extLst>
              <c:ext xmlns:c16="http://schemas.microsoft.com/office/drawing/2014/chart" uri="{C3380CC4-5D6E-409C-BE32-E72D297353CC}">
                <c16:uniqueId val="{00000007-1907-42FD-92E7-08BCDBA6BD17}"/>
              </c:ext>
            </c:extLst>
          </c:dPt>
          <c:dPt>
            <c:idx val="10"/>
            <c:invertIfNegative val="0"/>
            <c:bubble3D val="0"/>
            <c:spPr>
              <a:solidFill>
                <a:srgbClr val="CC9900"/>
              </a:solidFill>
              <a:ln>
                <a:noFill/>
              </a:ln>
              <a:effectLst/>
            </c:spPr>
            <c:extLst>
              <c:ext xmlns:c16="http://schemas.microsoft.com/office/drawing/2014/chart" uri="{C3380CC4-5D6E-409C-BE32-E72D297353CC}">
                <c16:uniqueId val="{00000009-1907-42FD-92E7-08BCDBA6BD17}"/>
              </c:ext>
            </c:extLst>
          </c:dPt>
          <c:dPt>
            <c:idx val="13"/>
            <c:invertIfNegative val="0"/>
            <c:bubble3D val="0"/>
            <c:spPr>
              <a:solidFill>
                <a:srgbClr val="5D3665"/>
              </a:solidFill>
              <a:ln>
                <a:noFill/>
              </a:ln>
              <a:effectLst/>
            </c:spPr>
            <c:extLst>
              <c:ext xmlns:c16="http://schemas.microsoft.com/office/drawing/2014/chart" uri="{C3380CC4-5D6E-409C-BE32-E72D297353CC}">
                <c16:uniqueId val="{0000000B-1907-42FD-92E7-08BCDBA6BD17}"/>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Forsikring!$A$2:$A$12</c:f>
              <c:strCache>
                <c:ptCount val="11"/>
                <c:pt idx="0">
                  <c:v>Storebrand</c:v>
                </c:pt>
                <c:pt idx="1">
                  <c:v>Tryg Forsikring</c:v>
                </c:pt>
                <c:pt idx="2">
                  <c:v>Troll</c:v>
                </c:pt>
                <c:pt idx="3">
                  <c:v>Gjensidige</c:v>
                </c:pt>
                <c:pt idx="4">
                  <c:v>REMA Forsikring</c:v>
                </c:pt>
                <c:pt idx="5">
                  <c:v>NEMI</c:v>
                </c:pt>
                <c:pt idx="6">
                  <c:v>Vardia</c:v>
                </c:pt>
                <c:pt idx="7">
                  <c:v>DNB Forsikring</c:v>
                </c:pt>
                <c:pt idx="8">
                  <c:v>Codan</c:v>
                </c:pt>
                <c:pt idx="9">
                  <c:v>If</c:v>
                </c:pt>
                <c:pt idx="10">
                  <c:v>Frende</c:v>
                </c:pt>
              </c:strCache>
            </c:strRef>
          </c:cat>
          <c:val>
            <c:numRef>
              <c:f>Forsikring!$B$2:$B$12</c:f>
              <c:numCache>
                <c:formatCode>General</c:formatCode>
                <c:ptCount val="11"/>
                <c:pt idx="0">
                  <c:v>72.099999999999994</c:v>
                </c:pt>
                <c:pt idx="1">
                  <c:v>78.400000000000006</c:v>
                </c:pt>
                <c:pt idx="2">
                  <c:v>82.1</c:v>
                </c:pt>
                <c:pt idx="3">
                  <c:v>82.2</c:v>
                </c:pt>
                <c:pt idx="4">
                  <c:v>82.9</c:v>
                </c:pt>
                <c:pt idx="5">
                  <c:v>84.7</c:v>
                </c:pt>
                <c:pt idx="6">
                  <c:v>84.9</c:v>
                </c:pt>
                <c:pt idx="7">
                  <c:v>88.5</c:v>
                </c:pt>
                <c:pt idx="8">
                  <c:v>90.2</c:v>
                </c:pt>
                <c:pt idx="9">
                  <c:v>91.1</c:v>
                </c:pt>
                <c:pt idx="10">
                  <c:v>93.4</c:v>
                </c:pt>
              </c:numCache>
            </c:numRef>
          </c:val>
          <c:extLst>
            <c:ext xmlns:c16="http://schemas.microsoft.com/office/drawing/2014/chart" uri="{C3380CC4-5D6E-409C-BE32-E72D297353CC}">
              <c16:uniqueId val="{0000000C-1907-42FD-92E7-08BCDBA6BD17}"/>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r>
              <a:rPr lang="en-US" sz="1800">
                <a:solidFill>
                  <a:sysClr val="windowText" lastClr="000000"/>
                </a:solidFill>
              </a:rPr>
              <a:t>Mobil</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Gill Sans MT" panose="020B0502020104020203" pitchFamily="34" charset="0"/>
              <a:ea typeface="+mn-ea"/>
              <a:cs typeface="+mn-cs"/>
            </a:defRPr>
          </a:pPr>
          <a:endParaRPr lang="nb-NO"/>
        </a:p>
      </c:txPr>
    </c:title>
    <c:autoTitleDeleted val="0"/>
    <c:plotArea>
      <c:layout/>
      <c:barChart>
        <c:barDir val="bar"/>
        <c:grouping val="clustered"/>
        <c:varyColors val="0"/>
        <c:ser>
          <c:idx val="0"/>
          <c:order val="0"/>
          <c:spPr>
            <a:solidFill>
              <a:srgbClr val="5D3665"/>
            </a:solidFill>
            <a:ln>
              <a:noFill/>
            </a:ln>
            <a:effectLst/>
          </c:spPr>
          <c:invertIfNegative val="0"/>
          <c:dPt>
            <c:idx val="3"/>
            <c:invertIfNegative val="0"/>
            <c:bubble3D val="0"/>
            <c:spPr>
              <a:solidFill>
                <a:srgbClr val="5D3665"/>
              </a:solidFill>
              <a:ln>
                <a:noFill/>
              </a:ln>
              <a:effectLst/>
            </c:spPr>
            <c:extLst>
              <c:ext xmlns:c16="http://schemas.microsoft.com/office/drawing/2014/chart" uri="{C3380CC4-5D6E-409C-BE32-E72D297353CC}">
                <c16:uniqueId val="{00000001-4081-4121-8C4D-38BF5C7871FE}"/>
              </c:ext>
            </c:extLst>
          </c:dPt>
          <c:dPt>
            <c:idx val="5"/>
            <c:invertIfNegative val="0"/>
            <c:bubble3D val="0"/>
            <c:spPr>
              <a:solidFill>
                <a:srgbClr val="5D3665"/>
              </a:solidFill>
              <a:ln>
                <a:noFill/>
              </a:ln>
              <a:effectLst/>
            </c:spPr>
            <c:extLst>
              <c:ext xmlns:c16="http://schemas.microsoft.com/office/drawing/2014/chart" uri="{C3380CC4-5D6E-409C-BE32-E72D297353CC}">
                <c16:uniqueId val="{00000003-4081-4121-8C4D-38BF5C7871FE}"/>
              </c:ext>
            </c:extLst>
          </c:dPt>
          <c:dPt>
            <c:idx val="6"/>
            <c:invertIfNegative val="0"/>
            <c:bubble3D val="0"/>
            <c:spPr>
              <a:solidFill>
                <a:srgbClr val="5D3665"/>
              </a:solidFill>
              <a:ln>
                <a:noFill/>
              </a:ln>
              <a:effectLst/>
            </c:spPr>
            <c:extLst>
              <c:ext xmlns:c16="http://schemas.microsoft.com/office/drawing/2014/chart" uri="{C3380CC4-5D6E-409C-BE32-E72D297353CC}">
                <c16:uniqueId val="{00000005-4081-4121-8C4D-38BF5C7871FE}"/>
              </c:ext>
            </c:extLst>
          </c:dPt>
          <c:dPt>
            <c:idx val="8"/>
            <c:invertIfNegative val="0"/>
            <c:bubble3D val="0"/>
            <c:spPr>
              <a:solidFill>
                <a:srgbClr val="CC9900"/>
              </a:solidFill>
              <a:ln>
                <a:noFill/>
              </a:ln>
              <a:effectLst/>
            </c:spPr>
            <c:extLst>
              <c:ext xmlns:c16="http://schemas.microsoft.com/office/drawing/2014/chart" uri="{C3380CC4-5D6E-409C-BE32-E72D297353CC}">
                <c16:uniqueId val="{00000007-4081-4121-8C4D-38BF5C7871FE}"/>
              </c:ext>
            </c:extLst>
          </c:dPt>
          <c:dPt>
            <c:idx val="13"/>
            <c:invertIfNegative val="0"/>
            <c:bubble3D val="0"/>
            <c:spPr>
              <a:solidFill>
                <a:srgbClr val="F3C503"/>
              </a:solidFill>
              <a:ln>
                <a:noFill/>
              </a:ln>
              <a:effectLst/>
            </c:spPr>
            <c:extLst>
              <c:ext xmlns:c16="http://schemas.microsoft.com/office/drawing/2014/chart" uri="{C3380CC4-5D6E-409C-BE32-E72D297353CC}">
                <c16:uniqueId val="{00000009-4081-4121-8C4D-38BF5C7871F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Mobil!$A$2:$A$10</c:f>
              <c:strCache>
                <c:ptCount val="9"/>
                <c:pt idx="0">
                  <c:v>Telio</c:v>
                </c:pt>
                <c:pt idx="1">
                  <c:v>Hello</c:v>
                </c:pt>
                <c:pt idx="2">
                  <c:v>Telenor</c:v>
                </c:pt>
                <c:pt idx="3">
                  <c:v>My Call</c:v>
                </c:pt>
                <c:pt idx="4">
                  <c:v>One Call</c:v>
                </c:pt>
                <c:pt idx="5">
                  <c:v>Talkmore</c:v>
                </c:pt>
                <c:pt idx="6">
                  <c:v>Telia</c:v>
                </c:pt>
                <c:pt idx="7">
                  <c:v>Chess</c:v>
                </c:pt>
                <c:pt idx="8">
                  <c:v>ICE.net</c:v>
                </c:pt>
              </c:strCache>
            </c:strRef>
          </c:cat>
          <c:val>
            <c:numRef>
              <c:f>Mobil!$B$2:$B$10</c:f>
              <c:numCache>
                <c:formatCode>General</c:formatCode>
                <c:ptCount val="9"/>
                <c:pt idx="0">
                  <c:v>67</c:v>
                </c:pt>
                <c:pt idx="1">
                  <c:v>73.5</c:v>
                </c:pt>
                <c:pt idx="2">
                  <c:v>83.7</c:v>
                </c:pt>
                <c:pt idx="3">
                  <c:v>84.8</c:v>
                </c:pt>
                <c:pt idx="4">
                  <c:v>85.3</c:v>
                </c:pt>
                <c:pt idx="5">
                  <c:v>87.6</c:v>
                </c:pt>
                <c:pt idx="6">
                  <c:v>87.9</c:v>
                </c:pt>
                <c:pt idx="7">
                  <c:v>88.3</c:v>
                </c:pt>
                <c:pt idx="8">
                  <c:v>92.2</c:v>
                </c:pt>
              </c:numCache>
            </c:numRef>
          </c:val>
          <c:extLst>
            <c:ext xmlns:c16="http://schemas.microsoft.com/office/drawing/2014/chart" uri="{C3380CC4-5D6E-409C-BE32-E72D297353CC}">
              <c16:uniqueId val="{0000000A-4081-4121-8C4D-38BF5C7871FE}"/>
            </c:ext>
          </c:extLst>
        </c:ser>
        <c:dLbls>
          <c:dLblPos val="outEnd"/>
          <c:showLegendKey val="0"/>
          <c:showVal val="1"/>
          <c:showCatName val="0"/>
          <c:showSerName val="0"/>
          <c:showPercent val="0"/>
          <c:showBubbleSize val="0"/>
        </c:dLbls>
        <c:gapWidth val="194"/>
        <c:overlap val="3"/>
        <c:axId val="519969824"/>
        <c:axId val="519972120"/>
      </c:barChart>
      <c:catAx>
        <c:axId val="51996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72120"/>
        <c:crosses val="autoZero"/>
        <c:auto val="1"/>
        <c:lblAlgn val="ctr"/>
        <c:lblOffset val="100"/>
        <c:noMultiLvlLbl val="0"/>
      </c:catAx>
      <c:valAx>
        <c:axId val="519972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nb-NO"/>
          </a:p>
        </c:txPr>
        <c:crossAx val="5199698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2F5DB-78FA-4B02-BAE4-536930F4B49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nb-NO"/>
        </a:p>
      </dgm:t>
    </dgm:pt>
    <dgm:pt modelId="{DD5D1EE2-2E06-443A-A986-EC072447410A}">
      <dgm:prSet phldrT="[Tekst]" custT="1"/>
      <dgm:spPr>
        <a:solidFill>
          <a:srgbClr val="5D3665">
            <a:alpha val="80000"/>
          </a:srgbClr>
        </a:solidFill>
        <a:ln>
          <a:noFill/>
        </a:ln>
      </dgm:spPr>
      <dgm:t>
        <a:bodyPr/>
        <a:lstStyle/>
        <a:p>
          <a:r>
            <a:rPr lang="nb-NO" sz="5400" dirty="0">
              <a:latin typeface="Gill Sans MT" panose="020B0502020104020203" pitchFamily="34" charset="0"/>
            </a:rPr>
            <a:t>«Butikken»</a:t>
          </a:r>
        </a:p>
      </dgm:t>
    </dgm:pt>
    <dgm:pt modelId="{0DE3FA68-D714-4AC8-BD05-E06122D547AF}" type="parTrans" cxnId="{53CF3214-F6FD-4E16-8CBE-55418DF44FCB}">
      <dgm:prSet/>
      <dgm:spPr/>
      <dgm:t>
        <a:bodyPr/>
        <a:lstStyle/>
        <a:p>
          <a:endParaRPr lang="nb-NO">
            <a:latin typeface="Gill Sans MT" panose="020B0502020104020203" pitchFamily="34" charset="0"/>
          </a:endParaRPr>
        </a:p>
      </dgm:t>
    </dgm:pt>
    <dgm:pt modelId="{877D687A-DB6C-412C-A6EA-2611884ADEC2}" type="sibTrans" cxnId="{53CF3214-F6FD-4E16-8CBE-55418DF44FCB}">
      <dgm:prSet/>
      <dgm:spPr>
        <a:solidFill>
          <a:schemeClr val="bg1"/>
        </a:solidFill>
        <a:ln>
          <a:solidFill>
            <a:schemeClr val="tx1">
              <a:alpha val="90000"/>
            </a:schemeClr>
          </a:solidFill>
        </a:ln>
      </dgm:spPr>
      <dgm:t>
        <a:bodyPr/>
        <a:lstStyle/>
        <a:p>
          <a:endParaRPr lang="nb-NO">
            <a:latin typeface="Gill Sans MT" panose="020B0502020104020203" pitchFamily="34" charset="0"/>
          </a:endParaRPr>
        </a:p>
      </dgm:t>
    </dgm:pt>
    <dgm:pt modelId="{756AB341-7387-4149-A790-7A37DAF46C75}">
      <dgm:prSet phldrT="[Tekst]" custT="1"/>
      <dgm:spPr>
        <a:solidFill>
          <a:srgbClr val="5D3665">
            <a:alpha val="80000"/>
          </a:srgbClr>
        </a:solidFill>
        <a:ln>
          <a:noFill/>
        </a:ln>
      </dgm:spPr>
      <dgm:t>
        <a:bodyPr/>
        <a:lstStyle/>
        <a:p>
          <a:r>
            <a:rPr lang="nb-NO" sz="5400" dirty="0">
              <a:latin typeface="Gill Sans MT" panose="020B0502020104020203" pitchFamily="34" charset="0"/>
            </a:rPr>
            <a:t>Produktet</a:t>
          </a:r>
        </a:p>
      </dgm:t>
    </dgm:pt>
    <dgm:pt modelId="{FD384383-29A1-40A2-87A3-EE0C624974C2}" type="parTrans" cxnId="{A331E979-693F-4FCA-9085-E2DDBF1D084F}">
      <dgm:prSet/>
      <dgm:spPr/>
      <dgm:t>
        <a:bodyPr/>
        <a:lstStyle/>
        <a:p>
          <a:endParaRPr lang="nb-NO">
            <a:latin typeface="Gill Sans MT" panose="020B0502020104020203" pitchFamily="34" charset="0"/>
          </a:endParaRPr>
        </a:p>
      </dgm:t>
    </dgm:pt>
    <dgm:pt modelId="{DE26BE68-7C94-4677-9102-136DF15822F3}" type="sibTrans" cxnId="{A331E979-693F-4FCA-9085-E2DDBF1D084F}">
      <dgm:prSet/>
      <dgm:spPr>
        <a:solidFill>
          <a:schemeClr val="bg1"/>
        </a:solidFill>
        <a:ln>
          <a:solidFill>
            <a:schemeClr val="tx1">
              <a:alpha val="90000"/>
            </a:schemeClr>
          </a:solidFill>
        </a:ln>
      </dgm:spPr>
      <dgm:t>
        <a:bodyPr/>
        <a:lstStyle/>
        <a:p>
          <a:endParaRPr lang="nb-NO">
            <a:latin typeface="Gill Sans MT" panose="020B0502020104020203" pitchFamily="34" charset="0"/>
          </a:endParaRPr>
        </a:p>
      </dgm:t>
    </dgm:pt>
    <dgm:pt modelId="{E6552584-7436-4ED9-9914-87E43C28AA06}">
      <dgm:prSet phldrT="[Tekst]" custT="1"/>
      <dgm:spPr>
        <a:solidFill>
          <a:srgbClr val="5D3665">
            <a:alpha val="80000"/>
          </a:srgbClr>
        </a:solidFill>
        <a:ln>
          <a:noFill/>
        </a:ln>
      </dgm:spPr>
      <dgm:t>
        <a:bodyPr/>
        <a:lstStyle/>
        <a:p>
          <a:r>
            <a:rPr lang="nb-NO" sz="5400" dirty="0">
              <a:latin typeface="Gill Sans MT" panose="020B0502020104020203" pitchFamily="34" charset="0"/>
            </a:rPr>
            <a:t>Leveransen</a:t>
          </a:r>
        </a:p>
      </dgm:t>
    </dgm:pt>
    <dgm:pt modelId="{9A7F0740-7757-40A6-B91F-8E6B26417FC4}" type="parTrans" cxnId="{E291B2A2-5101-4A33-9277-41CDD3EFCACD}">
      <dgm:prSet/>
      <dgm:spPr/>
      <dgm:t>
        <a:bodyPr/>
        <a:lstStyle/>
        <a:p>
          <a:endParaRPr lang="nb-NO">
            <a:latin typeface="Gill Sans MT" panose="020B0502020104020203" pitchFamily="34" charset="0"/>
          </a:endParaRPr>
        </a:p>
      </dgm:t>
    </dgm:pt>
    <dgm:pt modelId="{631064E9-D248-4CBF-AE3D-14A1DDF8888D}" type="sibTrans" cxnId="{E291B2A2-5101-4A33-9277-41CDD3EFCACD}">
      <dgm:prSet/>
      <dgm:spPr>
        <a:solidFill>
          <a:schemeClr val="bg1"/>
        </a:solidFill>
        <a:ln>
          <a:solidFill>
            <a:schemeClr val="tx1">
              <a:alpha val="90000"/>
            </a:schemeClr>
          </a:solidFill>
        </a:ln>
      </dgm:spPr>
      <dgm:t>
        <a:bodyPr/>
        <a:lstStyle/>
        <a:p>
          <a:endParaRPr lang="nb-NO">
            <a:latin typeface="Gill Sans MT" panose="020B0502020104020203" pitchFamily="34" charset="0"/>
          </a:endParaRPr>
        </a:p>
      </dgm:t>
    </dgm:pt>
    <dgm:pt modelId="{4D2E5984-4730-4C3E-8E50-0A7F9DFFA272}">
      <dgm:prSet phldrT="[Tekst]" custT="1"/>
      <dgm:spPr>
        <a:solidFill>
          <a:srgbClr val="5D3665">
            <a:alpha val="80000"/>
          </a:srgbClr>
        </a:solidFill>
        <a:ln>
          <a:noFill/>
        </a:ln>
      </dgm:spPr>
      <dgm:t>
        <a:bodyPr/>
        <a:lstStyle/>
        <a:p>
          <a:r>
            <a:rPr lang="nb-NO" sz="5400" dirty="0">
              <a:latin typeface="Gill Sans MT" panose="020B0502020104020203" pitchFamily="34" charset="0"/>
            </a:rPr>
            <a:t>Pris</a:t>
          </a:r>
        </a:p>
      </dgm:t>
    </dgm:pt>
    <dgm:pt modelId="{AA5A6DD8-A86D-4A28-85EB-2CBC02D88C1A}" type="parTrans" cxnId="{C402BBBD-4D28-49AA-BF27-FE9BF2B7AAA6}">
      <dgm:prSet/>
      <dgm:spPr/>
      <dgm:t>
        <a:bodyPr/>
        <a:lstStyle/>
        <a:p>
          <a:endParaRPr lang="nb-NO">
            <a:latin typeface="Gill Sans MT" panose="020B0502020104020203" pitchFamily="34" charset="0"/>
          </a:endParaRPr>
        </a:p>
      </dgm:t>
    </dgm:pt>
    <dgm:pt modelId="{5F264727-2AAB-4EF1-9756-7B7CFB8CF566}" type="sibTrans" cxnId="{C402BBBD-4D28-49AA-BF27-FE9BF2B7AAA6}">
      <dgm:prSet/>
      <dgm:spPr>
        <a:solidFill>
          <a:schemeClr val="bg1"/>
        </a:solidFill>
        <a:ln>
          <a:solidFill>
            <a:schemeClr val="tx1">
              <a:alpha val="90000"/>
            </a:schemeClr>
          </a:solidFill>
        </a:ln>
      </dgm:spPr>
      <dgm:t>
        <a:bodyPr/>
        <a:lstStyle/>
        <a:p>
          <a:endParaRPr lang="nb-NO">
            <a:latin typeface="Gill Sans MT" panose="020B0502020104020203" pitchFamily="34" charset="0"/>
          </a:endParaRPr>
        </a:p>
      </dgm:t>
    </dgm:pt>
    <dgm:pt modelId="{C123A2C5-A0B6-48A1-A604-093F8A73C64C}">
      <dgm:prSet phldrT="[Tekst]" custT="1"/>
      <dgm:spPr>
        <a:solidFill>
          <a:srgbClr val="5D3665"/>
        </a:solidFill>
        <a:ln>
          <a:noFill/>
        </a:ln>
      </dgm:spPr>
      <dgm:t>
        <a:bodyPr/>
        <a:lstStyle/>
        <a:p>
          <a:r>
            <a:rPr lang="nb-NO" sz="6000" dirty="0">
              <a:latin typeface="Gill Sans MT" panose="020B0502020104020203" pitchFamily="34" charset="0"/>
            </a:rPr>
            <a:t>OPPLEVELSEN</a:t>
          </a:r>
        </a:p>
      </dgm:t>
    </dgm:pt>
    <dgm:pt modelId="{36FE3514-D9C2-464F-81D3-50CF3F3A2C28}" type="parTrans" cxnId="{B10E2258-685B-4D69-8352-8AEADFA82056}">
      <dgm:prSet/>
      <dgm:spPr/>
      <dgm:t>
        <a:bodyPr/>
        <a:lstStyle/>
        <a:p>
          <a:endParaRPr lang="nb-NO">
            <a:latin typeface="Gill Sans MT" panose="020B0502020104020203" pitchFamily="34" charset="0"/>
          </a:endParaRPr>
        </a:p>
      </dgm:t>
    </dgm:pt>
    <dgm:pt modelId="{F0AF2145-742D-4227-A5AE-FF5C484CDB3C}" type="sibTrans" cxnId="{B10E2258-685B-4D69-8352-8AEADFA82056}">
      <dgm:prSet/>
      <dgm:spPr/>
      <dgm:t>
        <a:bodyPr/>
        <a:lstStyle/>
        <a:p>
          <a:endParaRPr lang="nb-NO">
            <a:latin typeface="Gill Sans MT" panose="020B0502020104020203" pitchFamily="34" charset="0"/>
          </a:endParaRPr>
        </a:p>
      </dgm:t>
    </dgm:pt>
    <dgm:pt modelId="{B3202AA2-DC25-41A4-A897-3AA71C948F0F}" type="pres">
      <dgm:prSet presAssocID="{ABB2F5DB-78FA-4B02-BAE4-536930F4B490}" presName="outerComposite" presStyleCnt="0">
        <dgm:presLayoutVars>
          <dgm:chMax val="5"/>
          <dgm:dir/>
          <dgm:resizeHandles val="exact"/>
        </dgm:presLayoutVars>
      </dgm:prSet>
      <dgm:spPr/>
    </dgm:pt>
    <dgm:pt modelId="{9D3E2DF1-684E-44F0-BB08-CEEBF1E9A7B4}" type="pres">
      <dgm:prSet presAssocID="{ABB2F5DB-78FA-4B02-BAE4-536930F4B490}" presName="dummyMaxCanvas" presStyleCnt="0">
        <dgm:presLayoutVars/>
      </dgm:prSet>
      <dgm:spPr/>
    </dgm:pt>
    <dgm:pt modelId="{C1D8BAD5-EC24-417D-8DB4-0F632B542994}" type="pres">
      <dgm:prSet presAssocID="{ABB2F5DB-78FA-4B02-BAE4-536930F4B490}" presName="FiveNodes_1" presStyleLbl="node1" presStyleIdx="0" presStyleCnt="5">
        <dgm:presLayoutVars>
          <dgm:bulletEnabled val="1"/>
        </dgm:presLayoutVars>
      </dgm:prSet>
      <dgm:spPr/>
    </dgm:pt>
    <dgm:pt modelId="{6FA8446F-D504-4F6F-9876-7C7F71B9B609}" type="pres">
      <dgm:prSet presAssocID="{ABB2F5DB-78FA-4B02-BAE4-536930F4B490}" presName="FiveNodes_2" presStyleLbl="node1" presStyleIdx="1" presStyleCnt="5">
        <dgm:presLayoutVars>
          <dgm:bulletEnabled val="1"/>
        </dgm:presLayoutVars>
      </dgm:prSet>
      <dgm:spPr/>
    </dgm:pt>
    <dgm:pt modelId="{44AC4187-1718-406F-85B4-CD2A6A40D9A5}" type="pres">
      <dgm:prSet presAssocID="{ABB2F5DB-78FA-4B02-BAE4-536930F4B490}" presName="FiveNodes_3" presStyleLbl="node1" presStyleIdx="2" presStyleCnt="5">
        <dgm:presLayoutVars>
          <dgm:bulletEnabled val="1"/>
        </dgm:presLayoutVars>
      </dgm:prSet>
      <dgm:spPr/>
    </dgm:pt>
    <dgm:pt modelId="{783D17B8-AF37-4686-81D2-F0E25B81A7D3}" type="pres">
      <dgm:prSet presAssocID="{ABB2F5DB-78FA-4B02-BAE4-536930F4B490}" presName="FiveNodes_4" presStyleLbl="node1" presStyleIdx="3" presStyleCnt="5">
        <dgm:presLayoutVars>
          <dgm:bulletEnabled val="1"/>
        </dgm:presLayoutVars>
      </dgm:prSet>
      <dgm:spPr/>
    </dgm:pt>
    <dgm:pt modelId="{E39BFA7B-2718-49ED-A462-3B10F371D41B}" type="pres">
      <dgm:prSet presAssocID="{ABB2F5DB-78FA-4B02-BAE4-536930F4B490}" presName="FiveNodes_5" presStyleLbl="node1" presStyleIdx="4" presStyleCnt="5">
        <dgm:presLayoutVars>
          <dgm:bulletEnabled val="1"/>
        </dgm:presLayoutVars>
      </dgm:prSet>
      <dgm:spPr/>
    </dgm:pt>
    <dgm:pt modelId="{4AA61956-FEB5-48CF-B2A4-32023FF738AA}" type="pres">
      <dgm:prSet presAssocID="{ABB2F5DB-78FA-4B02-BAE4-536930F4B490}" presName="FiveConn_1-2" presStyleLbl="fgAccFollowNode1" presStyleIdx="0" presStyleCnt="4">
        <dgm:presLayoutVars>
          <dgm:bulletEnabled val="1"/>
        </dgm:presLayoutVars>
      </dgm:prSet>
      <dgm:spPr/>
    </dgm:pt>
    <dgm:pt modelId="{7CE2359F-6AFD-48DF-87FE-56DC9B0FBEA3}" type="pres">
      <dgm:prSet presAssocID="{ABB2F5DB-78FA-4B02-BAE4-536930F4B490}" presName="FiveConn_2-3" presStyleLbl="fgAccFollowNode1" presStyleIdx="1" presStyleCnt="4">
        <dgm:presLayoutVars>
          <dgm:bulletEnabled val="1"/>
        </dgm:presLayoutVars>
      </dgm:prSet>
      <dgm:spPr/>
    </dgm:pt>
    <dgm:pt modelId="{B55FAE85-03B2-44CE-883C-DB30A47BB767}" type="pres">
      <dgm:prSet presAssocID="{ABB2F5DB-78FA-4B02-BAE4-536930F4B490}" presName="FiveConn_3-4" presStyleLbl="fgAccFollowNode1" presStyleIdx="2" presStyleCnt="4">
        <dgm:presLayoutVars>
          <dgm:bulletEnabled val="1"/>
        </dgm:presLayoutVars>
      </dgm:prSet>
      <dgm:spPr/>
    </dgm:pt>
    <dgm:pt modelId="{DB6D7E91-E0F7-4B07-87E1-E53213B15514}" type="pres">
      <dgm:prSet presAssocID="{ABB2F5DB-78FA-4B02-BAE4-536930F4B490}" presName="FiveConn_4-5" presStyleLbl="fgAccFollowNode1" presStyleIdx="3" presStyleCnt="4">
        <dgm:presLayoutVars>
          <dgm:bulletEnabled val="1"/>
        </dgm:presLayoutVars>
      </dgm:prSet>
      <dgm:spPr/>
    </dgm:pt>
    <dgm:pt modelId="{F147D724-FC8B-4367-810D-D15D5151E99A}" type="pres">
      <dgm:prSet presAssocID="{ABB2F5DB-78FA-4B02-BAE4-536930F4B490}" presName="FiveNodes_1_text" presStyleLbl="node1" presStyleIdx="4" presStyleCnt="5">
        <dgm:presLayoutVars>
          <dgm:bulletEnabled val="1"/>
        </dgm:presLayoutVars>
      </dgm:prSet>
      <dgm:spPr/>
    </dgm:pt>
    <dgm:pt modelId="{B19C2120-9269-4B15-98DA-D1C0E947ED63}" type="pres">
      <dgm:prSet presAssocID="{ABB2F5DB-78FA-4B02-BAE4-536930F4B490}" presName="FiveNodes_2_text" presStyleLbl="node1" presStyleIdx="4" presStyleCnt="5">
        <dgm:presLayoutVars>
          <dgm:bulletEnabled val="1"/>
        </dgm:presLayoutVars>
      </dgm:prSet>
      <dgm:spPr/>
    </dgm:pt>
    <dgm:pt modelId="{080E7CFE-6969-4241-8A8F-4795BFDCE5A3}" type="pres">
      <dgm:prSet presAssocID="{ABB2F5DB-78FA-4B02-BAE4-536930F4B490}" presName="FiveNodes_3_text" presStyleLbl="node1" presStyleIdx="4" presStyleCnt="5">
        <dgm:presLayoutVars>
          <dgm:bulletEnabled val="1"/>
        </dgm:presLayoutVars>
      </dgm:prSet>
      <dgm:spPr/>
    </dgm:pt>
    <dgm:pt modelId="{6C4FA18F-ECA3-425E-9503-1D80E0E6C5FD}" type="pres">
      <dgm:prSet presAssocID="{ABB2F5DB-78FA-4B02-BAE4-536930F4B490}" presName="FiveNodes_4_text" presStyleLbl="node1" presStyleIdx="4" presStyleCnt="5">
        <dgm:presLayoutVars>
          <dgm:bulletEnabled val="1"/>
        </dgm:presLayoutVars>
      </dgm:prSet>
      <dgm:spPr/>
    </dgm:pt>
    <dgm:pt modelId="{16F16B9D-8D49-4190-8234-9E9A0A9BD829}" type="pres">
      <dgm:prSet presAssocID="{ABB2F5DB-78FA-4B02-BAE4-536930F4B490}" presName="FiveNodes_5_text" presStyleLbl="node1" presStyleIdx="4" presStyleCnt="5">
        <dgm:presLayoutVars>
          <dgm:bulletEnabled val="1"/>
        </dgm:presLayoutVars>
      </dgm:prSet>
      <dgm:spPr/>
    </dgm:pt>
  </dgm:ptLst>
  <dgm:cxnLst>
    <dgm:cxn modelId="{E4475AD8-1421-4429-AFB9-645E35277CB8}" type="presOf" srcId="{4D2E5984-4730-4C3E-8E50-0A7F9DFFA272}" destId="{783D17B8-AF37-4686-81D2-F0E25B81A7D3}" srcOrd="0" destOrd="0" presId="urn:microsoft.com/office/officeart/2005/8/layout/vProcess5"/>
    <dgm:cxn modelId="{C6FA8273-3E49-4CF0-A8F9-AC9D4E36EE90}" type="presOf" srcId="{4D2E5984-4730-4C3E-8E50-0A7F9DFFA272}" destId="{6C4FA18F-ECA3-425E-9503-1D80E0E6C5FD}" srcOrd="1" destOrd="0" presId="urn:microsoft.com/office/officeart/2005/8/layout/vProcess5"/>
    <dgm:cxn modelId="{A331E979-693F-4FCA-9085-E2DDBF1D084F}" srcId="{ABB2F5DB-78FA-4B02-BAE4-536930F4B490}" destId="{756AB341-7387-4149-A790-7A37DAF46C75}" srcOrd="1" destOrd="0" parTransId="{FD384383-29A1-40A2-87A3-EE0C624974C2}" sibTransId="{DE26BE68-7C94-4677-9102-136DF15822F3}"/>
    <dgm:cxn modelId="{151B765B-B962-4356-9C13-93253B7E9B45}" type="presOf" srcId="{C123A2C5-A0B6-48A1-A604-093F8A73C64C}" destId="{E39BFA7B-2718-49ED-A462-3B10F371D41B}" srcOrd="0" destOrd="0" presId="urn:microsoft.com/office/officeart/2005/8/layout/vProcess5"/>
    <dgm:cxn modelId="{12DFFEA3-58BC-4FCC-9BD2-87DE7140DD2C}" type="presOf" srcId="{877D687A-DB6C-412C-A6EA-2611884ADEC2}" destId="{4AA61956-FEB5-48CF-B2A4-32023FF738AA}" srcOrd="0" destOrd="0" presId="urn:microsoft.com/office/officeart/2005/8/layout/vProcess5"/>
    <dgm:cxn modelId="{C402BBBD-4D28-49AA-BF27-FE9BF2B7AAA6}" srcId="{ABB2F5DB-78FA-4B02-BAE4-536930F4B490}" destId="{4D2E5984-4730-4C3E-8E50-0A7F9DFFA272}" srcOrd="3" destOrd="0" parTransId="{AA5A6DD8-A86D-4A28-85EB-2CBC02D88C1A}" sibTransId="{5F264727-2AAB-4EF1-9756-7B7CFB8CF566}"/>
    <dgm:cxn modelId="{11A389A4-15DB-41A3-A3E5-28FE99062D05}" type="presOf" srcId="{631064E9-D248-4CBF-AE3D-14A1DDF8888D}" destId="{B55FAE85-03B2-44CE-883C-DB30A47BB767}" srcOrd="0" destOrd="0" presId="urn:microsoft.com/office/officeart/2005/8/layout/vProcess5"/>
    <dgm:cxn modelId="{CDC1ADA0-2F28-4E5E-9A0F-F1E446905090}" type="presOf" srcId="{5F264727-2AAB-4EF1-9756-7B7CFB8CF566}" destId="{DB6D7E91-E0F7-4B07-87E1-E53213B15514}" srcOrd="0" destOrd="0" presId="urn:microsoft.com/office/officeart/2005/8/layout/vProcess5"/>
    <dgm:cxn modelId="{64F96FB0-8A99-4223-BAAE-8E9EC3DBF7AD}" type="presOf" srcId="{DD5D1EE2-2E06-443A-A986-EC072447410A}" destId="{C1D8BAD5-EC24-417D-8DB4-0F632B542994}" srcOrd="0" destOrd="0" presId="urn:microsoft.com/office/officeart/2005/8/layout/vProcess5"/>
    <dgm:cxn modelId="{CF8C2B58-59C1-4541-89A2-4EA3F7CDA841}" type="presOf" srcId="{C123A2C5-A0B6-48A1-A604-093F8A73C64C}" destId="{16F16B9D-8D49-4190-8234-9E9A0A9BD829}" srcOrd="1" destOrd="0" presId="urn:microsoft.com/office/officeart/2005/8/layout/vProcess5"/>
    <dgm:cxn modelId="{E9DCCA4F-2D2D-4833-B466-EEB37A8B2CF8}" type="presOf" srcId="{756AB341-7387-4149-A790-7A37DAF46C75}" destId="{6FA8446F-D504-4F6F-9876-7C7F71B9B609}" srcOrd="0" destOrd="0" presId="urn:microsoft.com/office/officeart/2005/8/layout/vProcess5"/>
    <dgm:cxn modelId="{87B0D1AF-266D-4728-8832-60E01D278A91}" type="presOf" srcId="{E6552584-7436-4ED9-9914-87E43C28AA06}" destId="{080E7CFE-6969-4241-8A8F-4795BFDCE5A3}" srcOrd="1" destOrd="0" presId="urn:microsoft.com/office/officeart/2005/8/layout/vProcess5"/>
    <dgm:cxn modelId="{C72D3B0A-7216-431B-BA88-294C767C092F}" type="presOf" srcId="{DE26BE68-7C94-4677-9102-136DF15822F3}" destId="{7CE2359F-6AFD-48DF-87FE-56DC9B0FBEA3}" srcOrd="0" destOrd="0" presId="urn:microsoft.com/office/officeart/2005/8/layout/vProcess5"/>
    <dgm:cxn modelId="{19788006-B429-463B-8061-0080D1A77A1A}" type="presOf" srcId="{ABB2F5DB-78FA-4B02-BAE4-536930F4B490}" destId="{B3202AA2-DC25-41A4-A897-3AA71C948F0F}" srcOrd="0" destOrd="0" presId="urn:microsoft.com/office/officeart/2005/8/layout/vProcess5"/>
    <dgm:cxn modelId="{510640E1-E518-433B-B831-D5165C3A68E9}" type="presOf" srcId="{E6552584-7436-4ED9-9914-87E43C28AA06}" destId="{44AC4187-1718-406F-85B4-CD2A6A40D9A5}" srcOrd="0" destOrd="0" presId="urn:microsoft.com/office/officeart/2005/8/layout/vProcess5"/>
    <dgm:cxn modelId="{7A82324A-FE82-4901-8490-20FAD4F8D2E0}" type="presOf" srcId="{DD5D1EE2-2E06-443A-A986-EC072447410A}" destId="{F147D724-FC8B-4367-810D-D15D5151E99A}" srcOrd="1" destOrd="0" presId="urn:microsoft.com/office/officeart/2005/8/layout/vProcess5"/>
    <dgm:cxn modelId="{A1637988-5B82-4BA4-9C17-B60C02E81D9C}" type="presOf" srcId="{756AB341-7387-4149-A790-7A37DAF46C75}" destId="{B19C2120-9269-4B15-98DA-D1C0E947ED63}" srcOrd="1" destOrd="0" presId="urn:microsoft.com/office/officeart/2005/8/layout/vProcess5"/>
    <dgm:cxn modelId="{B10E2258-685B-4D69-8352-8AEADFA82056}" srcId="{ABB2F5DB-78FA-4B02-BAE4-536930F4B490}" destId="{C123A2C5-A0B6-48A1-A604-093F8A73C64C}" srcOrd="4" destOrd="0" parTransId="{36FE3514-D9C2-464F-81D3-50CF3F3A2C28}" sibTransId="{F0AF2145-742D-4227-A5AE-FF5C484CDB3C}"/>
    <dgm:cxn modelId="{E291B2A2-5101-4A33-9277-41CDD3EFCACD}" srcId="{ABB2F5DB-78FA-4B02-BAE4-536930F4B490}" destId="{E6552584-7436-4ED9-9914-87E43C28AA06}" srcOrd="2" destOrd="0" parTransId="{9A7F0740-7757-40A6-B91F-8E6B26417FC4}" sibTransId="{631064E9-D248-4CBF-AE3D-14A1DDF8888D}"/>
    <dgm:cxn modelId="{53CF3214-F6FD-4E16-8CBE-55418DF44FCB}" srcId="{ABB2F5DB-78FA-4B02-BAE4-536930F4B490}" destId="{DD5D1EE2-2E06-443A-A986-EC072447410A}" srcOrd="0" destOrd="0" parTransId="{0DE3FA68-D714-4AC8-BD05-E06122D547AF}" sibTransId="{877D687A-DB6C-412C-A6EA-2611884ADEC2}"/>
    <dgm:cxn modelId="{1F0032C9-2BE9-4165-B908-6E5670C60724}" type="presParOf" srcId="{B3202AA2-DC25-41A4-A897-3AA71C948F0F}" destId="{9D3E2DF1-684E-44F0-BB08-CEEBF1E9A7B4}" srcOrd="0" destOrd="0" presId="urn:microsoft.com/office/officeart/2005/8/layout/vProcess5"/>
    <dgm:cxn modelId="{30A344B1-D625-4C31-AC93-0B0EA34209EF}" type="presParOf" srcId="{B3202AA2-DC25-41A4-A897-3AA71C948F0F}" destId="{C1D8BAD5-EC24-417D-8DB4-0F632B542994}" srcOrd="1" destOrd="0" presId="urn:microsoft.com/office/officeart/2005/8/layout/vProcess5"/>
    <dgm:cxn modelId="{FF201C11-EBC9-400C-9312-851DF6C76DD8}" type="presParOf" srcId="{B3202AA2-DC25-41A4-A897-3AA71C948F0F}" destId="{6FA8446F-D504-4F6F-9876-7C7F71B9B609}" srcOrd="2" destOrd="0" presId="urn:microsoft.com/office/officeart/2005/8/layout/vProcess5"/>
    <dgm:cxn modelId="{80F436C0-6AA2-4EAB-B563-79574AA079B1}" type="presParOf" srcId="{B3202AA2-DC25-41A4-A897-3AA71C948F0F}" destId="{44AC4187-1718-406F-85B4-CD2A6A40D9A5}" srcOrd="3" destOrd="0" presId="urn:microsoft.com/office/officeart/2005/8/layout/vProcess5"/>
    <dgm:cxn modelId="{97EDCF57-057F-4742-8744-3D2E7AA61908}" type="presParOf" srcId="{B3202AA2-DC25-41A4-A897-3AA71C948F0F}" destId="{783D17B8-AF37-4686-81D2-F0E25B81A7D3}" srcOrd="4" destOrd="0" presId="urn:microsoft.com/office/officeart/2005/8/layout/vProcess5"/>
    <dgm:cxn modelId="{622BBF82-26E9-49EE-BFA8-93D8AE5DB9E3}" type="presParOf" srcId="{B3202AA2-DC25-41A4-A897-3AA71C948F0F}" destId="{E39BFA7B-2718-49ED-A462-3B10F371D41B}" srcOrd="5" destOrd="0" presId="urn:microsoft.com/office/officeart/2005/8/layout/vProcess5"/>
    <dgm:cxn modelId="{F4BC3759-FD95-451D-937B-49D8FD08B97C}" type="presParOf" srcId="{B3202AA2-DC25-41A4-A897-3AA71C948F0F}" destId="{4AA61956-FEB5-48CF-B2A4-32023FF738AA}" srcOrd="6" destOrd="0" presId="urn:microsoft.com/office/officeart/2005/8/layout/vProcess5"/>
    <dgm:cxn modelId="{A2FB7B51-3A91-4D54-A366-5C1FE2CD172F}" type="presParOf" srcId="{B3202AA2-DC25-41A4-A897-3AA71C948F0F}" destId="{7CE2359F-6AFD-48DF-87FE-56DC9B0FBEA3}" srcOrd="7" destOrd="0" presId="urn:microsoft.com/office/officeart/2005/8/layout/vProcess5"/>
    <dgm:cxn modelId="{2517001A-4A4F-4D2C-AC71-4AF95A0164EB}" type="presParOf" srcId="{B3202AA2-DC25-41A4-A897-3AA71C948F0F}" destId="{B55FAE85-03B2-44CE-883C-DB30A47BB767}" srcOrd="8" destOrd="0" presId="urn:microsoft.com/office/officeart/2005/8/layout/vProcess5"/>
    <dgm:cxn modelId="{AE91B6CC-1EB5-4FFB-8ED3-C8E3FE5F87A9}" type="presParOf" srcId="{B3202AA2-DC25-41A4-A897-3AA71C948F0F}" destId="{DB6D7E91-E0F7-4B07-87E1-E53213B15514}" srcOrd="9" destOrd="0" presId="urn:microsoft.com/office/officeart/2005/8/layout/vProcess5"/>
    <dgm:cxn modelId="{09D72E91-6B09-4ADE-9A4A-0FA8E0DB4B40}" type="presParOf" srcId="{B3202AA2-DC25-41A4-A897-3AA71C948F0F}" destId="{F147D724-FC8B-4367-810D-D15D5151E99A}" srcOrd="10" destOrd="0" presId="urn:microsoft.com/office/officeart/2005/8/layout/vProcess5"/>
    <dgm:cxn modelId="{6CD159A7-45FA-4849-AB2F-24846D6AA73D}" type="presParOf" srcId="{B3202AA2-DC25-41A4-A897-3AA71C948F0F}" destId="{B19C2120-9269-4B15-98DA-D1C0E947ED63}" srcOrd="11" destOrd="0" presId="urn:microsoft.com/office/officeart/2005/8/layout/vProcess5"/>
    <dgm:cxn modelId="{2B535F7F-13E8-4C14-96F1-7B4642FFAF88}" type="presParOf" srcId="{B3202AA2-DC25-41A4-A897-3AA71C948F0F}" destId="{080E7CFE-6969-4241-8A8F-4795BFDCE5A3}" srcOrd="12" destOrd="0" presId="urn:microsoft.com/office/officeart/2005/8/layout/vProcess5"/>
    <dgm:cxn modelId="{41CDA78E-B2D4-4ECD-B5C3-5CC2EC89B019}" type="presParOf" srcId="{B3202AA2-DC25-41A4-A897-3AA71C948F0F}" destId="{6C4FA18F-ECA3-425E-9503-1D80E0E6C5FD}" srcOrd="13" destOrd="0" presId="urn:microsoft.com/office/officeart/2005/8/layout/vProcess5"/>
    <dgm:cxn modelId="{9C04A2F3-46E4-427E-A2B1-E11512310253}" type="presParOf" srcId="{B3202AA2-DC25-41A4-A897-3AA71C948F0F}" destId="{16F16B9D-8D49-4190-8234-9E9A0A9BD829}"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8BAD5-EC24-417D-8DB4-0F632B542994}">
      <dsp:nvSpPr>
        <dsp:cNvPr id="0" name=""/>
        <dsp:cNvSpPr/>
      </dsp:nvSpPr>
      <dsp:spPr>
        <a:xfrm>
          <a:off x="0" y="0"/>
          <a:ext cx="8097012" cy="678370"/>
        </a:xfrm>
        <a:prstGeom prst="roundRect">
          <a:avLst>
            <a:gd name="adj" fmla="val 10000"/>
          </a:avLst>
        </a:prstGeom>
        <a:solidFill>
          <a:srgbClr val="5D3665">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nb-NO" sz="5400" kern="1200" dirty="0">
              <a:latin typeface="Gill Sans MT" panose="020B0502020104020203" pitchFamily="34" charset="0"/>
            </a:rPr>
            <a:t>«Butikken»</a:t>
          </a:r>
        </a:p>
      </dsp:txBody>
      <dsp:txXfrm>
        <a:off x="19869" y="19869"/>
        <a:ext cx="7285627" cy="638632"/>
      </dsp:txXfrm>
    </dsp:sp>
    <dsp:sp modelId="{6FA8446F-D504-4F6F-9876-7C7F71B9B609}">
      <dsp:nvSpPr>
        <dsp:cNvPr id="0" name=""/>
        <dsp:cNvSpPr/>
      </dsp:nvSpPr>
      <dsp:spPr>
        <a:xfrm>
          <a:off x="604647" y="772588"/>
          <a:ext cx="8097012" cy="678370"/>
        </a:xfrm>
        <a:prstGeom prst="roundRect">
          <a:avLst>
            <a:gd name="adj" fmla="val 10000"/>
          </a:avLst>
        </a:prstGeom>
        <a:solidFill>
          <a:srgbClr val="5D3665">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nb-NO" sz="5400" kern="1200" dirty="0">
              <a:latin typeface="Gill Sans MT" panose="020B0502020104020203" pitchFamily="34" charset="0"/>
            </a:rPr>
            <a:t>Produktet</a:t>
          </a:r>
        </a:p>
      </dsp:txBody>
      <dsp:txXfrm>
        <a:off x="624516" y="792457"/>
        <a:ext cx="7011686" cy="638632"/>
      </dsp:txXfrm>
    </dsp:sp>
    <dsp:sp modelId="{44AC4187-1718-406F-85B4-CD2A6A40D9A5}">
      <dsp:nvSpPr>
        <dsp:cNvPr id="0" name=""/>
        <dsp:cNvSpPr/>
      </dsp:nvSpPr>
      <dsp:spPr>
        <a:xfrm>
          <a:off x="1209293" y="1545177"/>
          <a:ext cx="8097012" cy="678370"/>
        </a:xfrm>
        <a:prstGeom prst="roundRect">
          <a:avLst>
            <a:gd name="adj" fmla="val 10000"/>
          </a:avLst>
        </a:prstGeom>
        <a:solidFill>
          <a:srgbClr val="5D3665">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nb-NO" sz="5400" kern="1200" dirty="0">
              <a:latin typeface="Gill Sans MT" panose="020B0502020104020203" pitchFamily="34" charset="0"/>
            </a:rPr>
            <a:t>Leveransen</a:t>
          </a:r>
        </a:p>
      </dsp:txBody>
      <dsp:txXfrm>
        <a:off x="1229162" y="1565046"/>
        <a:ext cx="7011686" cy="638632"/>
      </dsp:txXfrm>
    </dsp:sp>
    <dsp:sp modelId="{783D17B8-AF37-4686-81D2-F0E25B81A7D3}">
      <dsp:nvSpPr>
        <dsp:cNvPr id="0" name=""/>
        <dsp:cNvSpPr/>
      </dsp:nvSpPr>
      <dsp:spPr>
        <a:xfrm>
          <a:off x="1813940" y="2317765"/>
          <a:ext cx="8097012" cy="678370"/>
        </a:xfrm>
        <a:prstGeom prst="roundRect">
          <a:avLst>
            <a:gd name="adj" fmla="val 10000"/>
          </a:avLst>
        </a:prstGeom>
        <a:solidFill>
          <a:srgbClr val="5D3665">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nb-NO" sz="5400" kern="1200" dirty="0">
              <a:latin typeface="Gill Sans MT" panose="020B0502020104020203" pitchFamily="34" charset="0"/>
            </a:rPr>
            <a:t>Pris</a:t>
          </a:r>
        </a:p>
      </dsp:txBody>
      <dsp:txXfrm>
        <a:off x="1833809" y="2337634"/>
        <a:ext cx="7011686" cy="638632"/>
      </dsp:txXfrm>
    </dsp:sp>
    <dsp:sp modelId="{E39BFA7B-2718-49ED-A462-3B10F371D41B}">
      <dsp:nvSpPr>
        <dsp:cNvPr id="0" name=""/>
        <dsp:cNvSpPr/>
      </dsp:nvSpPr>
      <dsp:spPr>
        <a:xfrm>
          <a:off x="2418587" y="3090354"/>
          <a:ext cx="8097012" cy="678370"/>
        </a:xfrm>
        <a:prstGeom prst="roundRect">
          <a:avLst>
            <a:gd name="adj" fmla="val 10000"/>
          </a:avLst>
        </a:prstGeom>
        <a:solidFill>
          <a:srgbClr val="5D36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nb-NO" sz="6000" kern="1200" dirty="0">
              <a:latin typeface="Gill Sans MT" panose="020B0502020104020203" pitchFamily="34" charset="0"/>
            </a:rPr>
            <a:t>OPPLEVELSEN</a:t>
          </a:r>
        </a:p>
      </dsp:txBody>
      <dsp:txXfrm>
        <a:off x="2438456" y="3110223"/>
        <a:ext cx="7011686" cy="638632"/>
      </dsp:txXfrm>
    </dsp:sp>
    <dsp:sp modelId="{4AA61956-FEB5-48CF-B2A4-32023FF738AA}">
      <dsp:nvSpPr>
        <dsp:cNvPr id="0" name=""/>
        <dsp:cNvSpPr/>
      </dsp:nvSpPr>
      <dsp:spPr>
        <a:xfrm>
          <a:off x="7656071" y="495587"/>
          <a:ext cx="440940" cy="440940"/>
        </a:xfrm>
        <a:prstGeom prst="downArrow">
          <a:avLst>
            <a:gd name="adj1" fmla="val 55000"/>
            <a:gd name="adj2" fmla="val 45000"/>
          </a:avLst>
        </a:prstGeom>
        <a:solidFill>
          <a:schemeClr val="bg1"/>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nb-NO" sz="2100" kern="1200">
            <a:latin typeface="Gill Sans MT" panose="020B0502020104020203" pitchFamily="34" charset="0"/>
          </a:endParaRPr>
        </a:p>
      </dsp:txBody>
      <dsp:txXfrm>
        <a:off x="7755282" y="495587"/>
        <a:ext cx="242518" cy="331807"/>
      </dsp:txXfrm>
    </dsp:sp>
    <dsp:sp modelId="{7CE2359F-6AFD-48DF-87FE-56DC9B0FBEA3}">
      <dsp:nvSpPr>
        <dsp:cNvPr id="0" name=""/>
        <dsp:cNvSpPr/>
      </dsp:nvSpPr>
      <dsp:spPr>
        <a:xfrm>
          <a:off x="8260718" y="1268175"/>
          <a:ext cx="440940" cy="440940"/>
        </a:xfrm>
        <a:prstGeom prst="downArrow">
          <a:avLst>
            <a:gd name="adj1" fmla="val 55000"/>
            <a:gd name="adj2" fmla="val 45000"/>
          </a:avLst>
        </a:prstGeom>
        <a:solidFill>
          <a:schemeClr val="bg1"/>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nb-NO" sz="2100" kern="1200">
            <a:latin typeface="Gill Sans MT" panose="020B0502020104020203" pitchFamily="34" charset="0"/>
          </a:endParaRPr>
        </a:p>
      </dsp:txBody>
      <dsp:txXfrm>
        <a:off x="8359929" y="1268175"/>
        <a:ext cx="242518" cy="331807"/>
      </dsp:txXfrm>
    </dsp:sp>
    <dsp:sp modelId="{B55FAE85-03B2-44CE-883C-DB30A47BB767}">
      <dsp:nvSpPr>
        <dsp:cNvPr id="0" name=""/>
        <dsp:cNvSpPr/>
      </dsp:nvSpPr>
      <dsp:spPr>
        <a:xfrm>
          <a:off x="8865365" y="2029458"/>
          <a:ext cx="440940" cy="440940"/>
        </a:xfrm>
        <a:prstGeom prst="downArrow">
          <a:avLst>
            <a:gd name="adj1" fmla="val 55000"/>
            <a:gd name="adj2" fmla="val 45000"/>
          </a:avLst>
        </a:prstGeom>
        <a:solidFill>
          <a:schemeClr val="bg1"/>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nb-NO" sz="2100" kern="1200">
            <a:latin typeface="Gill Sans MT" panose="020B0502020104020203" pitchFamily="34" charset="0"/>
          </a:endParaRPr>
        </a:p>
      </dsp:txBody>
      <dsp:txXfrm>
        <a:off x="8964576" y="2029458"/>
        <a:ext cx="242518" cy="331807"/>
      </dsp:txXfrm>
    </dsp:sp>
    <dsp:sp modelId="{DB6D7E91-E0F7-4B07-87E1-E53213B15514}">
      <dsp:nvSpPr>
        <dsp:cNvPr id="0" name=""/>
        <dsp:cNvSpPr/>
      </dsp:nvSpPr>
      <dsp:spPr>
        <a:xfrm>
          <a:off x="9470012" y="2809584"/>
          <a:ext cx="440940" cy="440940"/>
        </a:xfrm>
        <a:prstGeom prst="downArrow">
          <a:avLst>
            <a:gd name="adj1" fmla="val 55000"/>
            <a:gd name="adj2" fmla="val 45000"/>
          </a:avLst>
        </a:prstGeom>
        <a:solidFill>
          <a:schemeClr val="bg1"/>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nb-NO" sz="2100" kern="1200">
            <a:latin typeface="Gill Sans MT" panose="020B0502020104020203" pitchFamily="34" charset="0"/>
          </a:endParaRPr>
        </a:p>
      </dsp:txBody>
      <dsp:txXfrm>
        <a:off x="9569223" y="2809584"/>
        <a:ext cx="242518" cy="33180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EA73F-9D2B-4465-BBAF-A36CE5B4F84D}" type="datetimeFigureOut">
              <a:rPr lang="nb-NO" smtClean="0"/>
              <a:t>27.04.2017</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CBD84-08CD-49C8-9241-19FBE608AF0B}" type="slidenum">
              <a:rPr lang="nb-NO" smtClean="0"/>
              <a:t>‹#›</a:t>
            </a:fld>
            <a:endParaRPr lang="nb-NO"/>
          </a:p>
        </p:txBody>
      </p:sp>
    </p:spTree>
    <p:extLst>
      <p:ext uri="{BB962C8B-B14F-4D97-AF65-F5344CB8AC3E}">
        <p14:creationId xmlns:p14="http://schemas.microsoft.com/office/powerpoint/2010/main" val="213280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sid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Undertittel 2"/>
          <p:cNvSpPr>
            <a:spLocks noGrp="1"/>
          </p:cNvSpPr>
          <p:nvPr>
            <p:ph type="subTitle" idx="1"/>
          </p:nvPr>
        </p:nvSpPr>
        <p:spPr>
          <a:xfrm>
            <a:off x="334505" y="2090952"/>
            <a:ext cx="5283631" cy="423235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7" name="Tittel 6"/>
          <p:cNvSpPr>
            <a:spLocks noGrp="1"/>
          </p:cNvSpPr>
          <p:nvPr>
            <p:ph type="title" hasCustomPrompt="1"/>
          </p:nvPr>
        </p:nvSpPr>
        <p:spPr>
          <a:xfrm>
            <a:off x="334505" y="558854"/>
            <a:ext cx="5283631" cy="1325563"/>
          </a:xfrm>
        </p:spPr>
        <p:txBody>
          <a:bodyPr/>
          <a:lstStyle>
            <a:lvl1pPr algn="ctr">
              <a:defRPr>
                <a:solidFill>
                  <a:schemeClr val="bg1"/>
                </a:solidFill>
              </a:defRPr>
            </a:lvl1pPr>
          </a:lstStyle>
          <a:p>
            <a:r>
              <a:rPr lang="nb-NO" dirty="0"/>
              <a:t>Kunde</a:t>
            </a:r>
          </a:p>
        </p:txBody>
      </p:sp>
      <p:pic>
        <p:nvPicPr>
          <p:cNvPr id="5" name="Bilde 4"/>
          <p:cNvPicPr>
            <a:picLocks noChangeAspect="1"/>
          </p:cNvPicPr>
          <p:nvPr userDrawn="1"/>
        </p:nvPicPr>
        <p:blipFill>
          <a:blip r:embed="rId3"/>
          <a:stretch>
            <a:fillRect/>
          </a:stretch>
        </p:blipFill>
        <p:spPr>
          <a:xfrm>
            <a:off x="9761999" y="-1"/>
            <a:ext cx="2430002" cy="2340245"/>
          </a:xfrm>
          <a:prstGeom prst="rect">
            <a:avLst/>
          </a:prstGeom>
        </p:spPr>
      </p:pic>
      <p:pic>
        <p:nvPicPr>
          <p:cNvPr id="8" name="Bild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80401" y="304164"/>
            <a:ext cx="1793197" cy="1731914"/>
          </a:xfrm>
          <a:prstGeom prst="rect">
            <a:avLst/>
          </a:prstGeom>
        </p:spPr>
      </p:pic>
    </p:spTree>
    <p:extLst>
      <p:ext uri="{BB962C8B-B14F-4D97-AF65-F5344CB8AC3E}">
        <p14:creationId xmlns:p14="http://schemas.microsoft.com/office/powerpoint/2010/main" val="298611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a:t>Klikk for å redigere tittelstil</a:t>
            </a:r>
          </a:p>
        </p:txBody>
      </p:sp>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pic>
        <p:nvPicPr>
          <p:cNvPr id="4" name="Bilde 3"/>
          <p:cNvPicPr>
            <a:picLocks noChangeAspect="1"/>
          </p:cNvPicPr>
          <p:nvPr userDrawn="1"/>
        </p:nvPicPr>
        <p:blipFill>
          <a:blip r:embed="rId3"/>
          <a:stretch>
            <a:fillRect/>
          </a:stretch>
        </p:blipFill>
        <p:spPr>
          <a:xfrm>
            <a:off x="217315" y="6095894"/>
            <a:ext cx="924054" cy="762106"/>
          </a:xfrm>
          <a:prstGeom prst="rect">
            <a:avLst/>
          </a:prstGeom>
        </p:spPr>
      </p:pic>
      <p:pic>
        <p:nvPicPr>
          <p:cNvPr id="6" name="Bild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68853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sp>
        <p:nvSpPr>
          <p:cNvPr id="3" name="Plassholder for innhold 2"/>
          <p:cNvSpPr>
            <a:spLocks noGrp="1"/>
          </p:cNvSpPr>
          <p:nvPr>
            <p:ph idx="1"/>
          </p:nvPr>
        </p:nvSpPr>
        <p:spPr>
          <a:xfrm>
            <a:off x="5183188" y="2055812"/>
            <a:ext cx="6172200" cy="353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5297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Tittel 7"/>
          <p:cNvSpPr>
            <a:spLocks noGrp="1"/>
          </p:cNvSpPr>
          <p:nvPr>
            <p:ph type="title"/>
          </p:nvPr>
        </p:nvSpPr>
        <p:spPr/>
        <p:txBody>
          <a:bodyPr/>
          <a:lstStyle/>
          <a:p>
            <a:r>
              <a:rPr lang="nb-NO"/>
              <a:t>Klikk for å redigere tittelstil</a:t>
            </a:r>
          </a:p>
        </p:txBody>
      </p:sp>
      <p:pic>
        <p:nvPicPr>
          <p:cNvPr id="6" name="Bilde 5"/>
          <p:cNvPicPr>
            <a:picLocks noChangeAspect="1"/>
          </p:cNvPicPr>
          <p:nvPr userDrawn="1"/>
        </p:nvPicPr>
        <p:blipFill>
          <a:blip r:embed="rId3"/>
          <a:stretch>
            <a:fillRect/>
          </a:stretch>
        </p:blipFill>
        <p:spPr>
          <a:xfrm>
            <a:off x="217315" y="6095894"/>
            <a:ext cx="924054" cy="762106"/>
          </a:xfrm>
          <a:prstGeom prst="rect">
            <a:avLst/>
          </a:prstGeom>
        </p:spPr>
      </p:pic>
      <p:pic>
        <p:nvPicPr>
          <p:cNvPr id="7" name="Bild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1732752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3" name="Plassholder for bilde 2"/>
          <p:cNvSpPr>
            <a:spLocks noGrp="1"/>
          </p:cNvSpPr>
          <p:nvPr>
            <p:ph type="pic" idx="1"/>
          </p:nvPr>
        </p:nvSpPr>
        <p:spPr>
          <a:xfrm>
            <a:off x="5183188" y="365126"/>
            <a:ext cx="6172200" cy="52220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8200" y="1987658"/>
            <a:ext cx="3932237" cy="35994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Tittel 7"/>
          <p:cNvSpPr>
            <a:spLocks noGrp="1"/>
          </p:cNvSpPr>
          <p:nvPr>
            <p:ph type="title"/>
          </p:nvPr>
        </p:nvSpPr>
        <p:spPr>
          <a:xfrm>
            <a:off x="838200" y="365125"/>
            <a:ext cx="3933825" cy="1325563"/>
          </a:xfrm>
        </p:spPr>
        <p:txBody>
          <a:bodyPr/>
          <a:lstStyle/>
          <a:p>
            <a:r>
              <a:rPr lang="nb-NO"/>
              <a:t>Klikk for å redigere tittelstil</a:t>
            </a:r>
          </a:p>
        </p:txBody>
      </p:sp>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pic>
        <p:nvPicPr>
          <p:cNvPr id="6" name="Bilde 5"/>
          <p:cNvPicPr>
            <a:picLocks noChangeAspect="1"/>
          </p:cNvPicPr>
          <p:nvPr userDrawn="1"/>
        </p:nvPicPr>
        <p:blipFill>
          <a:blip r:embed="rId3"/>
          <a:stretch>
            <a:fillRect/>
          </a:stretch>
        </p:blipFill>
        <p:spPr>
          <a:xfrm>
            <a:off x="217315" y="6095894"/>
            <a:ext cx="924054" cy="762106"/>
          </a:xfrm>
          <a:prstGeom prst="rect">
            <a:avLst/>
          </a:prstGeom>
        </p:spPr>
      </p:pic>
      <p:pic>
        <p:nvPicPr>
          <p:cNvPr id="7" name="Bild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2079958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ddrett tekst">
    <p:spTree>
      <p:nvGrpSpPr>
        <p:cNvPr id="1" name=""/>
        <p:cNvGrpSpPr/>
        <p:nvPr/>
      </p:nvGrpSpPr>
      <p:grpSpPr>
        <a:xfrm>
          <a:off x="0" y="0"/>
          <a:ext cx="0" cy="0"/>
          <a:chOff x="0" y="0"/>
          <a:chExt cx="0" cy="0"/>
        </a:xfrm>
      </p:grpSpPr>
      <p:sp>
        <p:nvSpPr>
          <p:cNvPr id="3" name="Plassholder for loddrett tekst 2"/>
          <p:cNvSpPr>
            <a:spLocks noGrp="1"/>
          </p:cNvSpPr>
          <p:nvPr>
            <p:ph type="body" orient="vert" idx="1"/>
          </p:nvPr>
        </p:nvSpPr>
        <p:spPr>
          <a:xfrm>
            <a:off x="838200" y="1825625"/>
            <a:ext cx="10515600" cy="3769263"/>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6"/>
          <p:cNvSpPr>
            <a:spLocks noGrp="1"/>
          </p:cNvSpPr>
          <p:nvPr>
            <p:ph type="title"/>
          </p:nvPr>
        </p:nvSpPr>
        <p:spPr/>
        <p:txBody>
          <a:bodyPr/>
          <a:lstStyle/>
          <a:p>
            <a:r>
              <a:rPr lang="nb-NO"/>
              <a:t>Klikk for å redigere tittelstil</a:t>
            </a:r>
          </a:p>
        </p:txBody>
      </p:sp>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pic>
        <p:nvPicPr>
          <p:cNvPr id="5" name="Bilde 4"/>
          <p:cNvPicPr>
            <a:picLocks noChangeAspect="1"/>
          </p:cNvPicPr>
          <p:nvPr userDrawn="1"/>
        </p:nvPicPr>
        <p:blipFill>
          <a:blip r:embed="rId3"/>
          <a:stretch>
            <a:fillRect/>
          </a:stretch>
        </p:blipFill>
        <p:spPr>
          <a:xfrm>
            <a:off x="217315" y="6095894"/>
            <a:ext cx="924054" cy="762106"/>
          </a:xfrm>
          <a:prstGeom prst="rect">
            <a:avLst/>
          </a:prstGeom>
        </p:spPr>
      </p:pic>
      <p:pic>
        <p:nvPicPr>
          <p:cNvPr id="6" name="Bild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3437020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ddrett tittel og tekst">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sp>
        <p:nvSpPr>
          <p:cNvPr id="3" name="Plassholder for loddrett tekst 2"/>
          <p:cNvSpPr>
            <a:spLocks noGrp="1"/>
          </p:cNvSpPr>
          <p:nvPr>
            <p:ph type="body" orient="vert" idx="1"/>
          </p:nvPr>
        </p:nvSpPr>
        <p:spPr>
          <a:xfrm>
            <a:off x="838200" y="1991532"/>
            <a:ext cx="7734300" cy="359560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6"/>
          <p:cNvSpPr>
            <a:spLocks noGrp="1"/>
          </p:cNvSpPr>
          <p:nvPr>
            <p:ph type="title"/>
          </p:nvPr>
        </p:nvSpPr>
        <p:spPr/>
        <p:txBody>
          <a:bodyPr/>
          <a:lstStyle>
            <a:lvl1pPr>
              <a:defRPr/>
            </a:lvl1pPr>
          </a:lstStyle>
          <a:p>
            <a:r>
              <a:rPr lang="nb-NO" dirty="0"/>
              <a:t>Klikk for å redigere tittelstil</a:t>
            </a:r>
          </a:p>
        </p:txBody>
      </p:sp>
      <p:pic>
        <p:nvPicPr>
          <p:cNvPr id="5" name="Bilde 4"/>
          <p:cNvPicPr>
            <a:picLocks noChangeAspect="1"/>
          </p:cNvPicPr>
          <p:nvPr userDrawn="1"/>
        </p:nvPicPr>
        <p:blipFill>
          <a:blip r:embed="rId3"/>
          <a:stretch>
            <a:fillRect/>
          </a:stretch>
        </p:blipFill>
        <p:spPr>
          <a:xfrm>
            <a:off x="217315" y="6095894"/>
            <a:ext cx="924054" cy="762106"/>
          </a:xfrm>
          <a:prstGeom prst="rect">
            <a:avLst/>
          </a:prstGeom>
        </p:spPr>
      </p:pic>
      <p:pic>
        <p:nvPicPr>
          <p:cNvPr id="6" name="Bild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382037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0" name="Tittel 1"/>
          <p:cNvSpPr>
            <a:spLocks noGrp="1"/>
          </p:cNvSpPr>
          <p:nvPr>
            <p:ph type="title"/>
          </p:nvPr>
        </p:nvSpPr>
        <p:spPr>
          <a:xfrm>
            <a:off x="838200" y="365125"/>
            <a:ext cx="10515600" cy="1325563"/>
          </a:xfrm>
        </p:spPr>
        <p:txBody>
          <a:bodyPr/>
          <a:lstStyle>
            <a:lvl1pPr>
              <a:defRPr>
                <a:latin typeface="Gill Sans MT" panose="020B0502020104020203" pitchFamily="34" charset="0"/>
              </a:defRPr>
            </a:lvl1pPr>
          </a:lstStyle>
          <a:p>
            <a:r>
              <a:rPr lang="nb-NO"/>
              <a:t>Klikk for å redigere tittelstil</a:t>
            </a:r>
          </a:p>
        </p:txBody>
      </p:sp>
      <p:sp>
        <p:nvSpPr>
          <p:cNvPr id="11" name="Plassholder for innhold 2"/>
          <p:cNvSpPr>
            <a:spLocks noGrp="1"/>
          </p:cNvSpPr>
          <p:nvPr>
            <p:ph idx="1"/>
          </p:nvPr>
        </p:nvSpPr>
        <p:spPr>
          <a:xfrm>
            <a:off x="838200" y="1825625"/>
            <a:ext cx="105156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684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a:stretch>
            <a:fillRect/>
          </a:stretch>
        </p:blipFill>
        <p:spPr>
          <a:xfrm rot="16200000">
            <a:off x="10435565" y="5109376"/>
            <a:ext cx="1278610" cy="2234267"/>
          </a:xfrm>
          <a:prstGeom prst="rtTriangle">
            <a:avLst/>
          </a:prstGeom>
        </p:spPr>
      </p:pic>
      <p:pic>
        <p:nvPicPr>
          <p:cNvPr id="8" name="Bil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pic>
        <p:nvPicPr>
          <p:cNvPr id="12" name="Bild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sp>
        <p:nvSpPr>
          <p:cNvPr id="10" name="Tittel 1"/>
          <p:cNvSpPr>
            <a:spLocks noGrp="1"/>
          </p:cNvSpPr>
          <p:nvPr>
            <p:ph type="title"/>
          </p:nvPr>
        </p:nvSpPr>
        <p:spPr>
          <a:xfrm>
            <a:off x="838200" y="365125"/>
            <a:ext cx="10515600" cy="1325563"/>
          </a:xfrm>
        </p:spPr>
        <p:txBody>
          <a:bodyPr/>
          <a:lstStyle>
            <a:lvl1pPr>
              <a:defRPr>
                <a:latin typeface="Gill Sans MT" panose="020B0502020104020203" pitchFamily="34" charset="0"/>
              </a:defRPr>
            </a:lvl1pPr>
          </a:lstStyle>
          <a:p>
            <a:r>
              <a:rPr lang="nb-NO"/>
              <a:t>Klikk for å redigere tittelstil</a:t>
            </a:r>
          </a:p>
        </p:txBody>
      </p:sp>
      <p:sp>
        <p:nvSpPr>
          <p:cNvPr id="11" name="Plassholder for innhold 2"/>
          <p:cNvSpPr>
            <a:spLocks noGrp="1"/>
          </p:cNvSpPr>
          <p:nvPr>
            <p:ph idx="1"/>
          </p:nvPr>
        </p:nvSpPr>
        <p:spPr>
          <a:xfrm>
            <a:off x="838200" y="1825625"/>
            <a:ext cx="105156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22958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14" name="Rettvinklet trekant 13"/>
          <p:cNvSpPr/>
          <p:nvPr userDrawn="1"/>
        </p:nvSpPr>
        <p:spPr>
          <a:xfrm rot="16200000">
            <a:off x="10435563" y="5104752"/>
            <a:ext cx="1278609" cy="2234266"/>
          </a:xfrm>
          <a:prstGeom prst="rtTriangle">
            <a:avLst/>
          </a:prstGeom>
          <a:solidFill>
            <a:srgbClr val="5D3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pic>
        <p:nvPicPr>
          <p:cNvPr id="15" name="Bild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sp>
        <p:nvSpPr>
          <p:cNvPr id="12" name="Tittel 1"/>
          <p:cNvSpPr>
            <a:spLocks noGrp="1"/>
          </p:cNvSpPr>
          <p:nvPr>
            <p:ph type="title"/>
          </p:nvPr>
        </p:nvSpPr>
        <p:spPr>
          <a:xfrm>
            <a:off x="838200" y="365125"/>
            <a:ext cx="10515600" cy="1325563"/>
          </a:xfrm>
        </p:spPr>
        <p:txBody>
          <a:bodyPr/>
          <a:lstStyle>
            <a:lvl1pPr>
              <a:defRPr>
                <a:latin typeface="Gill Sans MT" panose="020B0502020104020203" pitchFamily="34" charset="0"/>
              </a:defRPr>
            </a:lvl1pPr>
          </a:lstStyle>
          <a:p>
            <a:r>
              <a:rPr lang="nb-NO"/>
              <a:t>Klikk for å redigere tittelstil</a:t>
            </a:r>
          </a:p>
        </p:txBody>
      </p:sp>
      <p:sp>
        <p:nvSpPr>
          <p:cNvPr id="13" name="Plassholder for innhold 2"/>
          <p:cNvSpPr>
            <a:spLocks noGrp="1"/>
          </p:cNvSpPr>
          <p:nvPr>
            <p:ph idx="1"/>
          </p:nvPr>
        </p:nvSpPr>
        <p:spPr>
          <a:xfrm>
            <a:off x="838200" y="1825625"/>
            <a:ext cx="105156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70489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tellysbilde">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pic>
        <p:nvPicPr>
          <p:cNvPr id="2" name="Bild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9944" y="181572"/>
            <a:ext cx="1093069" cy="1070331"/>
          </a:xfrm>
          <a:prstGeom prst="rect">
            <a:avLst/>
          </a:prstGeom>
        </p:spPr>
      </p:pic>
      <p:sp>
        <p:nvSpPr>
          <p:cNvPr id="14" name="Rettvinklet trekant 13"/>
          <p:cNvSpPr/>
          <p:nvPr userDrawn="1"/>
        </p:nvSpPr>
        <p:spPr>
          <a:xfrm rot="16200000">
            <a:off x="10435563" y="5104752"/>
            <a:ext cx="1278609" cy="2234266"/>
          </a:xfrm>
          <a:prstGeom prst="rtTriangle">
            <a:avLst/>
          </a:prstGeom>
          <a:solidFill>
            <a:srgbClr val="5D3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sp>
        <p:nvSpPr>
          <p:cNvPr id="12" name="Tittel 1"/>
          <p:cNvSpPr>
            <a:spLocks noGrp="1"/>
          </p:cNvSpPr>
          <p:nvPr>
            <p:ph type="title"/>
          </p:nvPr>
        </p:nvSpPr>
        <p:spPr>
          <a:xfrm>
            <a:off x="838200" y="365125"/>
            <a:ext cx="10515600" cy="1325563"/>
          </a:xfrm>
        </p:spPr>
        <p:txBody>
          <a:bodyPr/>
          <a:lstStyle>
            <a:lvl1pPr>
              <a:defRPr>
                <a:latin typeface="Gill Sans MT" panose="020B0502020104020203" pitchFamily="34" charset="0"/>
              </a:defRPr>
            </a:lvl1pPr>
          </a:lstStyle>
          <a:p>
            <a:r>
              <a:rPr lang="nb-NO"/>
              <a:t>Klikk for å redigere tittelstil</a:t>
            </a:r>
          </a:p>
        </p:txBody>
      </p:sp>
      <p:sp>
        <p:nvSpPr>
          <p:cNvPr id="13" name="Plassholder for innhold 2"/>
          <p:cNvSpPr>
            <a:spLocks noGrp="1"/>
          </p:cNvSpPr>
          <p:nvPr>
            <p:ph idx="1"/>
          </p:nvPr>
        </p:nvSpPr>
        <p:spPr>
          <a:xfrm>
            <a:off x="838200" y="1825625"/>
            <a:ext cx="105156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607935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8830" y="1240475"/>
            <a:ext cx="4694338" cy="4533908"/>
          </a:xfrm>
          <a:prstGeom prst="rect">
            <a:avLst/>
          </a:prstGeom>
        </p:spPr>
      </p:pic>
      <p:sp>
        <p:nvSpPr>
          <p:cNvPr id="8" name="Rektangel 7"/>
          <p:cNvSpPr/>
          <p:nvPr userDrawn="1"/>
        </p:nvSpPr>
        <p:spPr>
          <a:xfrm>
            <a:off x="3" y="0"/>
            <a:ext cx="12192001"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ill Sans MT" panose="020B0502020104020203" pitchFamily="34" charset="0"/>
            </a:endParaRPr>
          </a:p>
        </p:txBody>
      </p:sp>
      <p:pic>
        <p:nvPicPr>
          <p:cNvPr id="14" name="Bilde 13"/>
          <p:cNvPicPr>
            <a:picLocks noChangeAspect="1"/>
          </p:cNvPicPr>
          <p:nvPr userDrawn="1"/>
        </p:nvPicPr>
        <p:blipFill>
          <a:blip r:embed="rId3"/>
          <a:stretch>
            <a:fillRect/>
          </a:stretch>
        </p:blipFill>
        <p:spPr>
          <a:xfrm rot="16200000">
            <a:off x="10435565" y="5109376"/>
            <a:ext cx="1278610" cy="2234267"/>
          </a:xfrm>
          <a:prstGeom prst="rtTriangle">
            <a:avLst/>
          </a:prstGeom>
        </p:spPr>
      </p:pic>
      <p:pic>
        <p:nvPicPr>
          <p:cNvPr id="10" name="Bil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pic>
        <p:nvPicPr>
          <p:cNvPr id="12" name="Bild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sp>
        <p:nvSpPr>
          <p:cNvPr id="2" name="Tittel 1"/>
          <p:cNvSpPr>
            <a:spLocks noGrp="1"/>
          </p:cNvSpPr>
          <p:nvPr>
            <p:ph type="title"/>
          </p:nvPr>
        </p:nvSpPr>
        <p:spPr/>
        <p:txBody>
          <a:bodyPr/>
          <a:lstStyle>
            <a:lvl1pPr>
              <a:defRPr>
                <a:latin typeface="Gill Sans MT" panose="020B0502020104020203" pitchFamily="34" charset="0"/>
              </a:defRPr>
            </a:lvl1pPr>
          </a:lstStyle>
          <a:p>
            <a:r>
              <a:rPr lang="nb-NO"/>
              <a:t>Klikk for å redigere tittelstil</a:t>
            </a:r>
          </a:p>
        </p:txBody>
      </p:sp>
      <p:sp>
        <p:nvSpPr>
          <p:cNvPr id="3" name="Plassholder for innhold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0801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28" name="Bilde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Bilde 5"/>
          <p:cNvPicPr>
            <a:picLocks noChangeAspect="1"/>
          </p:cNvPicPr>
          <p:nvPr userDrawn="1"/>
        </p:nvPicPr>
        <p:blipFill>
          <a:blip r:embed="rId3"/>
          <a:stretch>
            <a:fillRect/>
          </a:stretch>
        </p:blipFill>
        <p:spPr>
          <a:xfrm>
            <a:off x="9759509" y="0"/>
            <a:ext cx="2432491" cy="6858000"/>
          </a:xfrm>
          <a:prstGeom prst="rect">
            <a:avLst/>
          </a:prstGeom>
        </p:spPr>
      </p:pic>
      <p:sp>
        <p:nvSpPr>
          <p:cNvPr id="10" name="TekstSylinder 9"/>
          <p:cNvSpPr txBox="1"/>
          <p:nvPr userDrawn="1"/>
        </p:nvSpPr>
        <p:spPr>
          <a:xfrm>
            <a:off x="293249" y="2360017"/>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KAMPANJEOPPFØLGING</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opplever kampanje</a:t>
            </a:r>
            <a:r>
              <a:rPr lang="nb-NO" sz="1400" i="1" baseline="0" dirty="0">
                <a:solidFill>
                  <a:schemeClr val="bg1"/>
                </a:solidFill>
                <a:latin typeface="Gill Sans MT" panose="020B0502020104020203" pitchFamily="34" charset="0"/>
              </a:rPr>
              <a:t> i butikken</a:t>
            </a:r>
            <a:endParaRPr lang="nb-NO" sz="1400" i="1" dirty="0">
              <a:solidFill>
                <a:schemeClr val="bg1"/>
              </a:solidFill>
              <a:latin typeface="Gill Sans MT" panose="020B0502020104020203" pitchFamily="34" charset="0"/>
            </a:endParaRPr>
          </a:p>
        </p:txBody>
      </p:sp>
      <p:sp>
        <p:nvSpPr>
          <p:cNvPr id="11" name="TekstSylinder 10"/>
          <p:cNvSpPr txBox="1"/>
          <p:nvPr userDrawn="1"/>
        </p:nvSpPr>
        <p:spPr>
          <a:xfrm>
            <a:off x="293249" y="3216868"/>
            <a:ext cx="4158113" cy="584775"/>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KUNDESTRØM</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a:t>
            </a:r>
            <a:r>
              <a:rPr lang="nb-NO" sz="1600" dirty="0">
                <a:solidFill>
                  <a:schemeClr val="bg1"/>
                </a:solidFill>
                <a:latin typeface="Gill Sans MT" panose="020B0502020104020203" pitchFamily="34" charset="0"/>
              </a:rPr>
              <a:t> </a:t>
            </a:r>
            <a:r>
              <a:rPr lang="nb-NO" sz="1400" i="1" dirty="0">
                <a:solidFill>
                  <a:schemeClr val="bg1"/>
                </a:solidFill>
                <a:latin typeface="Gill Sans MT" panose="020B0502020104020203" pitchFamily="34" charset="0"/>
              </a:rPr>
              <a:t>du kan optimalisere butikkutforming og vareplassering</a:t>
            </a:r>
          </a:p>
        </p:txBody>
      </p:sp>
      <p:sp>
        <p:nvSpPr>
          <p:cNvPr id="12" name="TekstSylinder 11"/>
          <p:cNvSpPr txBox="1"/>
          <p:nvPr userDrawn="1"/>
        </p:nvSpPr>
        <p:spPr>
          <a:xfrm>
            <a:off x="293249" y="4104496"/>
            <a:ext cx="4292868" cy="584775"/>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STORE</a:t>
            </a:r>
            <a:r>
              <a:rPr lang="nb-NO" sz="1600" baseline="0" dirty="0">
                <a:solidFill>
                  <a:schemeClr val="bg1"/>
                </a:solidFill>
                <a:effectLst>
                  <a:outerShdw blurRad="38100" dist="38100" dir="2700000" algn="tl">
                    <a:srgbClr val="000000">
                      <a:alpha val="43137"/>
                    </a:srgbClr>
                  </a:outerShdw>
                </a:effectLst>
                <a:latin typeface="Gill Sans MT" panose="020B0502020104020203" pitchFamily="34" charset="0"/>
              </a:rPr>
              <a:t> CHECK OG PRISUNDERSØKELSE</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a:t>
            </a:r>
            <a:r>
              <a:rPr lang="nb-NO" sz="1600" dirty="0">
                <a:solidFill>
                  <a:schemeClr val="bg1"/>
                </a:solidFill>
                <a:latin typeface="Gill Sans MT" panose="020B0502020104020203" pitchFamily="34" charset="0"/>
              </a:rPr>
              <a:t> </a:t>
            </a:r>
            <a:r>
              <a:rPr lang="nb-NO" sz="1400" i="1" dirty="0">
                <a:solidFill>
                  <a:schemeClr val="bg1"/>
                </a:solidFill>
                <a:latin typeface="Gill Sans MT" panose="020B0502020104020203" pitchFamily="34" charset="0"/>
              </a:rPr>
              <a:t>kunden opplever konsept og pris i butikk</a:t>
            </a:r>
          </a:p>
        </p:txBody>
      </p:sp>
      <p:sp>
        <p:nvSpPr>
          <p:cNvPr id="13" name="TekstSylinder 12"/>
          <p:cNvSpPr txBox="1"/>
          <p:nvPr userDrawn="1"/>
        </p:nvSpPr>
        <p:spPr>
          <a:xfrm>
            <a:off x="293249" y="4992124"/>
            <a:ext cx="4052235" cy="584775"/>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SERVICEKURS I BUTIKK</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a:t>
            </a:r>
            <a:r>
              <a:rPr lang="nb-NO" sz="1600" dirty="0">
                <a:solidFill>
                  <a:schemeClr val="bg1"/>
                </a:solidFill>
                <a:latin typeface="Gill Sans MT" panose="020B0502020104020203" pitchFamily="34" charset="0"/>
              </a:rPr>
              <a:t> </a:t>
            </a:r>
            <a:r>
              <a:rPr lang="nb-NO" sz="1400" i="1" dirty="0">
                <a:solidFill>
                  <a:schemeClr val="bg1"/>
                </a:solidFill>
                <a:latin typeface="Gill Sans MT" panose="020B0502020104020203" pitchFamily="34" charset="0"/>
              </a:rPr>
              <a:t>opplæring av ansatte på forberedelse av kundemøtet</a:t>
            </a:r>
          </a:p>
        </p:txBody>
      </p:sp>
      <p:sp>
        <p:nvSpPr>
          <p:cNvPr id="14" name="TekstSylinder 13"/>
          <p:cNvSpPr txBox="1"/>
          <p:nvPr userDrawn="1"/>
        </p:nvSpPr>
        <p:spPr>
          <a:xfrm>
            <a:off x="293249" y="5879752"/>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INTERVJU</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a:t>
            </a:r>
            <a:r>
              <a:rPr lang="nb-NO" sz="1400" i="1" baseline="0" dirty="0">
                <a:solidFill>
                  <a:schemeClr val="bg1"/>
                </a:solidFill>
                <a:latin typeface="Gill Sans MT" panose="020B0502020104020203" pitchFamily="34" charset="0"/>
              </a:rPr>
              <a:t> opplever din butikk</a:t>
            </a:r>
            <a:endParaRPr lang="nb-NO" sz="1400" i="1" dirty="0">
              <a:solidFill>
                <a:schemeClr val="bg1"/>
              </a:solidFill>
              <a:latin typeface="Gill Sans MT" panose="020B0502020104020203" pitchFamily="34" charset="0"/>
            </a:endParaRPr>
          </a:p>
        </p:txBody>
      </p:sp>
      <p:sp>
        <p:nvSpPr>
          <p:cNvPr id="15" name="TekstSylinder 14"/>
          <p:cNvSpPr txBox="1"/>
          <p:nvPr userDrawn="1"/>
        </p:nvSpPr>
        <p:spPr>
          <a:xfrm>
            <a:off x="5355977" y="2360017"/>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MYSTERY SHOPPING</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opplever det å være kunde</a:t>
            </a:r>
          </a:p>
        </p:txBody>
      </p:sp>
      <p:sp>
        <p:nvSpPr>
          <p:cNvPr id="16" name="TekstSylinder 15"/>
          <p:cNvSpPr txBox="1"/>
          <p:nvPr userDrawn="1"/>
        </p:nvSpPr>
        <p:spPr>
          <a:xfrm>
            <a:off x="5355977" y="3216868"/>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MYSTERY WEB</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opplever din nettside</a:t>
            </a:r>
          </a:p>
        </p:txBody>
      </p:sp>
      <p:sp>
        <p:nvSpPr>
          <p:cNvPr id="17" name="TekstSylinder 16"/>
          <p:cNvSpPr txBox="1"/>
          <p:nvPr userDrawn="1"/>
        </p:nvSpPr>
        <p:spPr>
          <a:xfrm>
            <a:off x="5355977" y="4100775"/>
            <a:ext cx="4053841"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MYSTERY CHAT / FACEBOOK</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kommuniserer «live» med ditt kundesenter</a:t>
            </a:r>
          </a:p>
        </p:txBody>
      </p:sp>
      <p:sp>
        <p:nvSpPr>
          <p:cNvPr id="18" name="TekstSylinder 17"/>
          <p:cNvSpPr txBox="1"/>
          <p:nvPr userDrawn="1"/>
        </p:nvSpPr>
        <p:spPr>
          <a:xfrm>
            <a:off x="5355977" y="4992124"/>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MYSTERY CALLING</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møter</a:t>
            </a:r>
            <a:r>
              <a:rPr lang="nb-NO" sz="1400" i="1" baseline="0" dirty="0">
                <a:solidFill>
                  <a:schemeClr val="bg1"/>
                </a:solidFill>
                <a:latin typeface="Gill Sans MT" panose="020B0502020104020203" pitchFamily="34" charset="0"/>
              </a:rPr>
              <a:t> ditt kundesenter</a:t>
            </a:r>
            <a:endParaRPr lang="nb-NO" sz="1400" i="1" dirty="0">
              <a:solidFill>
                <a:schemeClr val="bg1"/>
              </a:solidFill>
              <a:latin typeface="Gill Sans MT" panose="020B0502020104020203" pitchFamily="34" charset="0"/>
            </a:endParaRPr>
          </a:p>
        </p:txBody>
      </p:sp>
      <p:sp>
        <p:nvSpPr>
          <p:cNvPr id="19" name="TekstSylinder 18"/>
          <p:cNvSpPr txBox="1"/>
          <p:nvPr userDrawn="1"/>
        </p:nvSpPr>
        <p:spPr>
          <a:xfrm>
            <a:off x="5355977" y="5879752"/>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KONSEPTOPPFØLGING</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møter din butikk</a:t>
            </a:r>
          </a:p>
        </p:txBody>
      </p:sp>
      <p:sp>
        <p:nvSpPr>
          <p:cNvPr id="21" name="TekstSylinder 20"/>
          <p:cNvSpPr txBox="1"/>
          <p:nvPr userDrawn="1"/>
        </p:nvSpPr>
        <p:spPr>
          <a:xfrm>
            <a:off x="9878334" y="1604357"/>
            <a:ext cx="2174497" cy="1231106"/>
          </a:xfrm>
          <a:prstGeom prst="rect">
            <a:avLst/>
          </a:prstGeom>
          <a:noFill/>
        </p:spPr>
        <p:txBody>
          <a:bodyPr wrap="square" rtlCol="0">
            <a:spAutoFit/>
          </a:bodyPr>
          <a:lstStyle/>
          <a:p>
            <a:pPr algn="ctr"/>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Knut Holthe</a:t>
            </a:r>
            <a:b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br>
            <a:r>
              <a:rPr lang="nb-NO" sz="1400" dirty="0">
                <a:solidFill>
                  <a:schemeClr val="bg1"/>
                </a:solidFill>
                <a:effectLst>
                  <a:outerShdw blurRad="38100" dist="38100" dir="2700000" algn="tl">
                    <a:srgbClr val="000000">
                      <a:alpha val="43137"/>
                    </a:srgbClr>
                  </a:outerShdw>
                </a:effectLst>
                <a:latin typeface="Gill Sans MT" panose="020B0502020104020203" pitchFamily="34" charset="0"/>
              </a:rPr>
              <a:t>Konsulent/Partner</a:t>
            </a:r>
            <a:br>
              <a:rPr lang="nb-NO" sz="14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Tlf.: 91 34 59 66</a:t>
            </a:r>
          </a:p>
          <a:p>
            <a:pPr algn="ctr"/>
            <a:r>
              <a:rPr lang="nb-NO" sz="1400" i="1" dirty="0">
                <a:solidFill>
                  <a:schemeClr val="bg1"/>
                </a:solidFill>
                <a:latin typeface="Gill Sans MT" panose="020B0502020104020203" pitchFamily="34" charset="0"/>
              </a:rPr>
              <a:t>knut.holthe</a:t>
            </a:r>
          </a:p>
          <a:p>
            <a:pPr algn="ctr"/>
            <a:r>
              <a:rPr lang="nb-NO" sz="1400" i="1" dirty="0">
                <a:solidFill>
                  <a:schemeClr val="bg1"/>
                </a:solidFill>
                <a:latin typeface="Gill Sans MT" panose="020B0502020104020203" pitchFamily="34" charset="0"/>
              </a:rPr>
              <a:t>@seeyou.no</a:t>
            </a:r>
          </a:p>
        </p:txBody>
      </p:sp>
      <p:sp>
        <p:nvSpPr>
          <p:cNvPr id="22" name="TekstSylinder 21"/>
          <p:cNvSpPr txBox="1"/>
          <p:nvPr userDrawn="1"/>
        </p:nvSpPr>
        <p:spPr>
          <a:xfrm>
            <a:off x="9878334" y="4064251"/>
            <a:ext cx="2174497" cy="1231106"/>
          </a:xfrm>
          <a:prstGeom prst="rect">
            <a:avLst/>
          </a:prstGeom>
          <a:noFill/>
        </p:spPr>
        <p:txBody>
          <a:bodyPr wrap="square" rtlCol="0">
            <a:spAutoFit/>
          </a:bodyPr>
          <a:lstStyle/>
          <a:p>
            <a:pPr algn="ctr"/>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Reidar Skorpen</a:t>
            </a:r>
            <a:b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br>
            <a:r>
              <a:rPr lang="nb-NO" sz="1400" dirty="0">
                <a:solidFill>
                  <a:schemeClr val="bg1"/>
                </a:solidFill>
                <a:effectLst>
                  <a:outerShdw blurRad="38100" dist="38100" dir="2700000" algn="tl">
                    <a:srgbClr val="000000">
                      <a:alpha val="43137"/>
                    </a:srgbClr>
                  </a:outerShdw>
                </a:effectLst>
                <a:latin typeface="Gill Sans MT" panose="020B0502020104020203" pitchFamily="34" charset="0"/>
              </a:rPr>
              <a:t>Daglig leder</a:t>
            </a:r>
            <a:br>
              <a:rPr lang="nb-NO" sz="14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Tlf.: 90 52 16 41</a:t>
            </a:r>
          </a:p>
          <a:p>
            <a:pPr algn="ctr"/>
            <a:r>
              <a:rPr lang="nb-NO" sz="1400" i="1" dirty="0">
                <a:solidFill>
                  <a:schemeClr val="bg1"/>
                </a:solidFill>
                <a:latin typeface="Gill Sans MT" panose="020B0502020104020203" pitchFamily="34" charset="0"/>
              </a:rPr>
              <a:t>reidar.skorpen</a:t>
            </a:r>
          </a:p>
          <a:p>
            <a:pPr algn="ctr"/>
            <a:r>
              <a:rPr lang="nb-NO" sz="1400" i="1" dirty="0">
                <a:solidFill>
                  <a:schemeClr val="bg1"/>
                </a:solidFill>
                <a:latin typeface="Gill Sans MT" panose="020B0502020104020203" pitchFamily="34" charset="0"/>
              </a:rPr>
              <a:t>@seeyou.no</a:t>
            </a:r>
          </a:p>
        </p:txBody>
      </p:sp>
      <p:sp>
        <p:nvSpPr>
          <p:cNvPr id="23" name="TekstSylinder 22"/>
          <p:cNvSpPr txBox="1"/>
          <p:nvPr userDrawn="1"/>
        </p:nvSpPr>
        <p:spPr>
          <a:xfrm>
            <a:off x="9878335" y="5407165"/>
            <a:ext cx="2174497" cy="1415772"/>
          </a:xfrm>
          <a:prstGeom prst="rect">
            <a:avLst/>
          </a:prstGeom>
          <a:noFill/>
        </p:spPr>
        <p:txBody>
          <a:bodyPr wrap="square" rtlCol="0">
            <a:spAutoFit/>
          </a:bodyPr>
          <a:lstStyle/>
          <a:p>
            <a:pPr algn="ctr"/>
            <a:r>
              <a:rPr lang="nb-NO" sz="1400" dirty="0">
                <a:solidFill>
                  <a:schemeClr val="bg1"/>
                </a:solidFill>
                <a:effectLst>
                  <a:outerShdw blurRad="38100" dist="38100" dir="2700000" algn="tl">
                    <a:srgbClr val="000000">
                      <a:alpha val="43137"/>
                    </a:srgbClr>
                  </a:outerShdw>
                </a:effectLst>
                <a:latin typeface="Gill Sans MT" panose="020B0502020104020203" pitchFamily="34" charset="0"/>
              </a:rPr>
              <a:t>SeeYou AS</a:t>
            </a:r>
            <a:br>
              <a:rPr lang="nb-NO" sz="1400" dirty="0">
                <a:solidFill>
                  <a:schemeClr val="bg1"/>
                </a:solidFill>
                <a:latin typeface="Gill Sans MT" panose="020B0502020104020203" pitchFamily="34" charset="0"/>
              </a:rPr>
            </a:br>
            <a:r>
              <a:rPr lang="nb-NO" sz="1200" i="1" dirty="0">
                <a:solidFill>
                  <a:schemeClr val="bg1"/>
                </a:solidFill>
                <a:latin typeface="Gill Sans MT" panose="020B0502020104020203" pitchFamily="34" charset="0"/>
              </a:rPr>
              <a:t>Pilestredet 27</a:t>
            </a:r>
          </a:p>
          <a:p>
            <a:pPr algn="ctr"/>
            <a:r>
              <a:rPr lang="nb-NO" sz="1200" i="1" dirty="0">
                <a:solidFill>
                  <a:schemeClr val="bg1"/>
                </a:solidFill>
                <a:latin typeface="Gill Sans MT" panose="020B0502020104020203" pitchFamily="34" charset="0"/>
              </a:rPr>
              <a:t>0130 Oslo</a:t>
            </a:r>
            <a:br>
              <a:rPr lang="nb-NO" sz="1200" i="1" dirty="0">
                <a:solidFill>
                  <a:schemeClr val="bg1"/>
                </a:solidFill>
                <a:latin typeface="Gill Sans MT" panose="020B0502020104020203" pitchFamily="34" charset="0"/>
              </a:rPr>
            </a:br>
            <a:br>
              <a:rPr lang="nb-NO" sz="1200" i="1" dirty="0">
                <a:solidFill>
                  <a:schemeClr val="bg1"/>
                </a:solidFill>
                <a:latin typeface="Gill Sans MT" panose="020B0502020104020203" pitchFamily="34" charset="0"/>
              </a:rPr>
            </a:br>
            <a:r>
              <a:rPr lang="nb-NO" sz="1200" i="1" dirty="0">
                <a:solidFill>
                  <a:schemeClr val="bg1"/>
                </a:solidFill>
                <a:latin typeface="Gill Sans MT" panose="020B0502020104020203" pitchFamily="34" charset="0"/>
              </a:rPr>
              <a:t>+47</a:t>
            </a:r>
            <a:r>
              <a:rPr lang="nb-NO" sz="1200" i="1" baseline="0" dirty="0">
                <a:solidFill>
                  <a:schemeClr val="bg1"/>
                </a:solidFill>
                <a:latin typeface="Gill Sans MT" panose="020B0502020104020203" pitchFamily="34" charset="0"/>
              </a:rPr>
              <a:t> 40 00 23 55</a:t>
            </a:r>
            <a:br>
              <a:rPr lang="nb-NO" sz="1200" i="1" baseline="0" dirty="0">
                <a:solidFill>
                  <a:schemeClr val="bg1"/>
                </a:solidFill>
                <a:latin typeface="Gill Sans MT" panose="020B0502020104020203" pitchFamily="34" charset="0"/>
              </a:rPr>
            </a:br>
            <a:r>
              <a:rPr lang="nb-NO" sz="1200" i="1" baseline="0" dirty="0">
                <a:solidFill>
                  <a:schemeClr val="bg1"/>
                </a:solidFill>
                <a:latin typeface="Gill Sans MT" panose="020B0502020104020203" pitchFamily="34" charset="0"/>
              </a:rPr>
              <a:t>info@seeyou.no</a:t>
            </a:r>
            <a:br>
              <a:rPr lang="nb-NO" sz="1200" i="1" baseline="0" dirty="0">
                <a:solidFill>
                  <a:schemeClr val="bg1"/>
                </a:solidFill>
                <a:latin typeface="Gill Sans MT" panose="020B0502020104020203" pitchFamily="34" charset="0"/>
              </a:rPr>
            </a:br>
            <a:r>
              <a:rPr lang="nb-NO" sz="1200" i="1" baseline="0" dirty="0">
                <a:solidFill>
                  <a:schemeClr val="bg1"/>
                </a:solidFill>
                <a:latin typeface="Gill Sans MT" panose="020B0502020104020203" pitchFamily="34" charset="0"/>
              </a:rPr>
              <a:t>www.seeyou.no</a:t>
            </a:r>
            <a:endParaRPr lang="nb-NO" sz="1200" i="1" dirty="0">
              <a:solidFill>
                <a:schemeClr val="bg1"/>
              </a:solidFill>
              <a:latin typeface="Gill Sans MT" panose="020B0502020104020203" pitchFamily="34" charset="0"/>
            </a:endParaRPr>
          </a:p>
        </p:txBody>
      </p:sp>
      <p:pic>
        <p:nvPicPr>
          <p:cNvPr id="24" name="Bilde 2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531025" y="2897050"/>
            <a:ext cx="869113" cy="1089634"/>
          </a:xfrm>
          <a:prstGeom prst="rect">
            <a:avLst/>
          </a:prstGeom>
        </p:spPr>
      </p:pic>
      <p:pic>
        <p:nvPicPr>
          <p:cNvPr id="25" name="Bilde 24"/>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0531025" y="437156"/>
            <a:ext cx="871287" cy="1089634"/>
          </a:xfrm>
          <a:prstGeom prst="rect">
            <a:avLst/>
          </a:prstGeom>
        </p:spPr>
      </p:pic>
      <p:sp>
        <p:nvSpPr>
          <p:cNvPr id="26" name="TekstSylinder 25"/>
          <p:cNvSpPr txBox="1"/>
          <p:nvPr userDrawn="1"/>
        </p:nvSpPr>
        <p:spPr>
          <a:xfrm>
            <a:off x="2439683" y="894366"/>
            <a:ext cx="6064255" cy="769441"/>
          </a:xfrm>
          <a:prstGeom prst="rect">
            <a:avLst/>
          </a:prstGeom>
          <a:noFill/>
        </p:spPr>
        <p:txBody>
          <a:bodyPr wrap="square" rtlCol="0">
            <a:spAutoFit/>
          </a:bodyPr>
          <a:lstStyle/>
          <a:p>
            <a:r>
              <a:rPr lang="nb-NO" sz="4400" b="0" i="1" dirty="0">
                <a:solidFill>
                  <a:schemeClr val="bg1"/>
                </a:solidFill>
                <a:effectLst>
                  <a:outerShdw blurRad="38100" dist="38100" dir="2700000" algn="tl">
                    <a:srgbClr val="000000">
                      <a:alpha val="43137"/>
                    </a:srgbClr>
                  </a:outerShdw>
                </a:effectLst>
                <a:latin typeface="Gill Sans MT" panose="020B0502020104020203" pitchFamily="34" charset="0"/>
              </a:rPr>
              <a:t>- om du vil vite hvordan…</a:t>
            </a:r>
            <a:endParaRPr lang="nb-NO" sz="4000" b="0" i="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pic>
        <p:nvPicPr>
          <p:cNvPr id="2" name="Bilde 1"/>
          <p:cNvPicPr>
            <a:picLocks noChangeAspect="1"/>
          </p:cNvPicPr>
          <p:nvPr userDrawn="1"/>
        </p:nvPicPr>
        <p:blipFill rotWithShape="1">
          <a:blip r:embed="rId6"/>
          <a:srcRect t="-1" r="4012" b="3742"/>
          <a:stretch/>
        </p:blipFill>
        <p:spPr>
          <a:xfrm>
            <a:off x="0" y="0"/>
            <a:ext cx="2500643" cy="2323441"/>
          </a:xfrm>
          <a:prstGeom prst="rect">
            <a:avLst/>
          </a:prstGeom>
          <a:effectLst>
            <a:softEdge rad="127000"/>
          </a:effectLst>
        </p:spPr>
      </p:pic>
    </p:spTree>
    <p:extLst>
      <p:ext uri="{BB962C8B-B14F-4D97-AF65-F5344CB8AC3E}">
        <p14:creationId xmlns:p14="http://schemas.microsoft.com/office/powerpoint/2010/main" val="2882764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tel og innhold">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8830" y="1240475"/>
            <a:ext cx="4694338" cy="4533908"/>
          </a:xfrm>
          <a:prstGeom prst="rect">
            <a:avLst/>
          </a:prstGeom>
        </p:spPr>
      </p:pic>
      <p:sp>
        <p:nvSpPr>
          <p:cNvPr id="8" name="Rektangel 7"/>
          <p:cNvSpPr/>
          <p:nvPr userDrawn="1"/>
        </p:nvSpPr>
        <p:spPr>
          <a:xfrm>
            <a:off x="0" y="0"/>
            <a:ext cx="12192001"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ttvinklet trekant 13"/>
          <p:cNvSpPr/>
          <p:nvPr userDrawn="1"/>
        </p:nvSpPr>
        <p:spPr>
          <a:xfrm rot="16200000">
            <a:off x="10435563" y="5109377"/>
            <a:ext cx="1278609" cy="2234266"/>
          </a:xfrm>
          <a:prstGeom prst="rtTriangle">
            <a:avLst/>
          </a:prstGeom>
          <a:solidFill>
            <a:srgbClr val="5D3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pic>
        <p:nvPicPr>
          <p:cNvPr id="13" name="Bild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sp>
        <p:nvSpPr>
          <p:cNvPr id="2" name="Tittel 1"/>
          <p:cNvSpPr>
            <a:spLocks noGrp="1"/>
          </p:cNvSpPr>
          <p:nvPr>
            <p:ph type="title"/>
          </p:nvPr>
        </p:nvSpPr>
        <p:spPr/>
        <p:txBody>
          <a:bodyPr/>
          <a:lstStyle>
            <a:lvl1pPr>
              <a:defRPr>
                <a:latin typeface="Gill Sans MT" panose="020B0502020104020203" pitchFamily="34" charset="0"/>
              </a:defRPr>
            </a:lvl1pPr>
          </a:lstStyle>
          <a:p>
            <a:r>
              <a:rPr lang="nb-NO" dirty="0"/>
              <a:t>Klikk for å redigere tittelstil</a:t>
            </a:r>
          </a:p>
        </p:txBody>
      </p:sp>
      <p:sp>
        <p:nvSpPr>
          <p:cNvPr id="3" name="Plassholder for innhold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49400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tel og innhold">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427" y="783052"/>
            <a:ext cx="5479146" cy="5291895"/>
          </a:xfrm>
          <a:prstGeom prst="rect">
            <a:avLst/>
          </a:prstGeom>
        </p:spPr>
      </p:pic>
      <p:sp>
        <p:nvSpPr>
          <p:cNvPr id="14" name="Rettvinklet trekant 13"/>
          <p:cNvSpPr/>
          <p:nvPr userDrawn="1"/>
        </p:nvSpPr>
        <p:spPr>
          <a:xfrm rot="16200000">
            <a:off x="10435563" y="5109377"/>
            <a:ext cx="1278609" cy="2234266"/>
          </a:xfrm>
          <a:prstGeom prst="rtTriangle">
            <a:avLst/>
          </a:prstGeom>
          <a:solidFill>
            <a:srgbClr val="5D3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spTree>
    <p:extLst>
      <p:ext uri="{BB962C8B-B14F-4D97-AF65-F5344CB8AC3E}">
        <p14:creationId xmlns:p14="http://schemas.microsoft.com/office/powerpoint/2010/main" val="2281516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20000"/>
          <a:stretch/>
        </p:blipFill>
        <p:spPr>
          <a:xfrm>
            <a:off x="2438400" y="0"/>
            <a:ext cx="9753600" cy="6858000"/>
          </a:xfrm>
          <a:prstGeom prst="rect">
            <a:avLst/>
          </a:prstGeom>
        </p:spPr>
      </p:pic>
      <p:pic>
        <p:nvPicPr>
          <p:cNvPr id="10" name="Bilde 9"/>
          <p:cNvPicPr>
            <a:picLocks noChangeAspect="1"/>
          </p:cNvPicPr>
          <p:nvPr userDrawn="1"/>
        </p:nvPicPr>
        <p:blipFill>
          <a:blip r:embed="rId3"/>
          <a:stretch>
            <a:fillRect/>
          </a:stretch>
        </p:blipFill>
        <p:spPr>
          <a:xfrm>
            <a:off x="9767454" y="-1"/>
            <a:ext cx="2424546" cy="2344189"/>
          </a:xfrm>
          <a:prstGeom prst="rect">
            <a:avLst/>
          </a:prstGeom>
        </p:spPr>
      </p:pic>
      <p:pic>
        <p:nvPicPr>
          <p:cNvPr id="12" name="Bild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80401" y="304164"/>
            <a:ext cx="1793197" cy="1731914"/>
          </a:xfrm>
          <a:prstGeom prst="rect">
            <a:avLst/>
          </a:prstGeom>
        </p:spPr>
      </p:pic>
      <p:sp>
        <p:nvSpPr>
          <p:cNvPr id="14" name="Rettvinklet trekant 13"/>
          <p:cNvSpPr/>
          <p:nvPr userDrawn="1"/>
        </p:nvSpPr>
        <p:spPr>
          <a:xfrm>
            <a:off x="2438400" y="-1"/>
            <a:ext cx="6127262" cy="685800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 name="Rett linje 8"/>
          <p:cNvCxnSpPr>
            <a:stCxn id="14" idx="0"/>
            <a:endCxn id="14" idx="4"/>
          </p:cNvCxnSpPr>
          <p:nvPr userDrawn="1"/>
        </p:nvCxnSpPr>
        <p:spPr>
          <a:xfrm>
            <a:off x="2438400" y="-1"/>
            <a:ext cx="6127262" cy="6858001"/>
          </a:xfrm>
          <a:prstGeom prst="line">
            <a:avLst/>
          </a:prstGeom>
          <a:ln w="19050" cap="rnd">
            <a:solidFill>
              <a:schemeClr val="bg1">
                <a:lumMod val="50000"/>
                <a:alpha val="35000"/>
              </a:schemeClr>
            </a:solidFill>
          </a:ln>
        </p:spPr>
        <p:style>
          <a:lnRef idx="1">
            <a:schemeClr val="accent1"/>
          </a:lnRef>
          <a:fillRef idx="0">
            <a:schemeClr val="accent1"/>
          </a:fillRef>
          <a:effectRef idx="0">
            <a:schemeClr val="accent1"/>
          </a:effectRef>
          <a:fontRef idx="minor">
            <a:schemeClr val="tx1"/>
          </a:fontRef>
        </p:style>
      </p:cxnSp>
      <p:sp>
        <p:nvSpPr>
          <p:cNvPr id="17" name="Tittel 1"/>
          <p:cNvSpPr>
            <a:spLocks noGrp="1"/>
          </p:cNvSpPr>
          <p:nvPr>
            <p:ph type="title"/>
          </p:nvPr>
        </p:nvSpPr>
        <p:spPr>
          <a:xfrm>
            <a:off x="322384" y="2344188"/>
            <a:ext cx="4077677" cy="1358039"/>
          </a:xfrm>
        </p:spPr>
        <p:txBody>
          <a:bodyPr/>
          <a:lstStyle>
            <a:lvl1pPr>
              <a:defRPr>
                <a:latin typeface="Gill Sans MT" panose="020B0502020104020203" pitchFamily="34" charset="0"/>
              </a:defRPr>
            </a:lvl1pPr>
          </a:lstStyle>
          <a:p>
            <a:r>
              <a:rPr lang="nb-NO" dirty="0"/>
              <a:t>Klikk for å redigere tittelstil</a:t>
            </a:r>
          </a:p>
        </p:txBody>
      </p:sp>
      <p:sp>
        <p:nvSpPr>
          <p:cNvPr id="18" name="Plassholder for innhold 2"/>
          <p:cNvSpPr>
            <a:spLocks noGrp="1"/>
          </p:cNvSpPr>
          <p:nvPr>
            <p:ph idx="1"/>
          </p:nvPr>
        </p:nvSpPr>
        <p:spPr>
          <a:xfrm>
            <a:off x="322385" y="4110891"/>
            <a:ext cx="5304692" cy="1938215"/>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50207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pic>
        <p:nvPicPr>
          <p:cNvPr id="10" name="Bilde 9"/>
          <p:cNvPicPr>
            <a:picLocks noChangeAspect="1"/>
          </p:cNvPicPr>
          <p:nvPr userDrawn="1"/>
        </p:nvPicPr>
        <p:blipFill rotWithShape="1">
          <a:blip r:embed="rId2">
            <a:extLst>
              <a:ext uri="{28A0092B-C50C-407E-A947-70E740481C1C}">
                <a14:useLocalDpi xmlns:a14="http://schemas.microsoft.com/office/drawing/2010/main" val="0"/>
              </a:ext>
            </a:extLst>
          </a:blip>
          <a:srcRect l="20000"/>
          <a:stretch/>
        </p:blipFill>
        <p:spPr>
          <a:xfrm>
            <a:off x="2438400" y="0"/>
            <a:ext cx="9753600" cy="6858000"/>
          </a:xfrm>
          <a:prstGeom prst="rect">
            <a:avLst/>
          </a:prstGeom>
        </p:spPr>
      </p:pic>
      <p:pic>
        <p:nvPicPr>
          <p:cNvPr id="11" name="Bilde 10"/>
          <p:cNvPicPr>
            <a:picLocks noChangeAspect="1"/>
          </p:cNvPicPr>
          <p:nvPr userDrawn="1"/>
        </p:nvPicPr>
        <p:blipFill>
          <a:blip r:embed="rId3"/>
          <a:stretch>
            <a:fillRect/>
          </a:stretch>
        </p:blipFill>
        <p:spPr>
          <a:xfrm>
            <a:off x="9761999" y="-1"/>
            <a:ext cx="2430002" cy="2340245"/>
          </a:xfrm>
          <a:prstGeom prst="rect">
            <a:avLst/>
          </a:prstGeom>
        </p:spPr>
      </p:pic>
      <p:pic>
        <p:nvPicPr>
          <p:cNvPr id="12" name="Bild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80401" y="304164"/>
            <a:ext cx="1793197" cy="1731914"/>
          </a:xfrm>
          <a:prstGeom prst="rect">
            <a:avLst/>
          </a:prstGeom>
        </p:spPr>
      </p:pic>
      <p:sp>
        <p:nvSpPr>
          <p:cNvPr id="13" name="Rettvinklet trekant 12"/>
          <p:cNvSpPr/>
          <p:nvPr userDrawn="1"/>
        </p:nvSpPr>
        <p:spPr>
          <a:xfrm>
            <a:off x="2438400" y="-1"/>
            <a:ext cx="6127262" cy="685800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5" name="Rett linje 14"/>
          <p:cNvCxnSpPr>
            <a:stCxn id="13" idx="0"/>
            <a:endCxn id="13" idx="4"/>
          </p:cNvCxnSpPr>
          <p:nvPr userDrawn="1"/>
        </p:nvCxnSpPr>
        <p:spPr>
          <a:xfrm>
            <a:off x="2438400" y="-1"/>
            <a:ext cx="6127262" cy="6858001"/>
          </a:xfrm>
          <a:prstGeom prst="line">
            <a:avLst/>
          </a:prstGeom>
          <a:ln w="19050" cap="rnd">
            <a:solidFill>
              <a:schemeClr val="bg1">
                <a:lumMod val="50000"/>
                <a:alpha val="35000"/>
              </a:schemeClr>
            </a:solidFill>
          </a:ln>
        </p:spPr>
        <p:style>
          <a:lnRef idx="1">
            <a:schemeClr val="accent1"/>
          </a:lnRef>
          <a:fillRef idx="0">
            <a:schemeClr val="accent1"/>
          </a:fillRef>
          <a:effectRef idx="0">
            <a:schemeClr val="accent1"/>
          </a:effectRef>
          <a:fontRef idx="minor">
            <a:schemeClr val="tx1"/>
          </a:fontRef>
        </p:style>
      </p:cxnSp>
      <p:sp>
        <p:nvSpPr>
          <p:cNvPr id="18" name="Tittel 1"/>
          <p:cNvSpPr>
            <a:spLocks noGrp="1"/>
          </p:cNvSpPr>
          <p:nvPr>
            <p:ph type="title"/>
          </p:nvPr>
        </p:nvSpPr>
        <p:spPr>
          <a:xfrm>
            <a:off x="322384" y="2344188"/>
            <a:ext cx="4077677" cy="1358039"/>
          </a:xfrm>
        </p:spPr>
        <p:txBody>
          <a:bodyPr/>
          <a:lstStyle>
            <a:lvl1pPr>
              <a:defRPr>
                <a:latin typeface="Gill Sans MT" panose="020B0502020104020203" pitchFamily="34" charset="0"/>
              </a:defRPr>
            </a:lvl1pPr>
          </a:lstStyle>
          <a:p>
            <a:r>
              <a:rPr lang="nb-NO" dirty="0"/>
              <a:t>Klikk for å redigere tittelstil</a:t>
            </a:r>
          </a:p>
        </p:txBody>
      </p:sp>
      <p:sp>
        <p:nvSpPr>
          <p:cNvPr id="19" name="Plassholder for innhold 2"/>
          <p:cNvSpPr>
            <a:spLocks noGrp="1"/>
          </p:cNvSpPr>
          <p:nvPr>
            <p:ph idx="1"/>
          </p:nvPr>
        </p:nvSpPr>
        <p:spPr>
          <a:xfrm>
            <a:off x="322385" y="4110891"/>
            <a:ext cx="5304692" cy="1938215"/>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412878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B1B1F85C-07E3-4DDE-A1DC-024CB07EE874}" type="datetimeFigureOut">
              <a:rPr lang="nb-NO" smtClean="0"/>
              <a:t>27.04.2017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1210433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B1B1F85C-07E3-4DDE-A1DC-024CB07EE874}" type="datetimeFigureOut">
              <a:rPr lang="nb-NO" smtClean="0"/>
              <a:t>27.04.2017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3695505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1B1F85C-07E3-4DDE-A1DC-024CB07EE874}" type="datetimeFigureOut">
              <a:rPr lang="nb-NO" smtClean="0"/>
              <a:t>27.04.2017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2158806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B1B1F85C-07E3-4DDE-A1DC-024CB07EE874}" type="datetimeFigureOut">
              <a:rPr lang="nb-NO" smtClean="0"/>
              <a:t>27.04.2017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2303223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B1B1F85C-07E3-4DDE-A1DC-024CB07EE874}" type="datetimeFigureOut">
              <a:rPr lang="nb-NO" smtClean="0"/>
              <a:t>27.04.2017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3875698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B1F85C-07E3-4DDE-A1DC-024CB07EE874}" type="datetimeFigureOut">
              <a:rPr lang="nb-NO" smtClean="0"/>
              <a:t>27.04.2017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348187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anlig si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1825625"/>
            <a:ext cx="10515600" cy="37692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6"/>
          <p:cNvSpPr>
            <a:spLocks noGrp="1"/>
          </p:cNvSpPr>
          <p:nvPr>
            <p:ph type="title"/>
          </p:nvPr>
        </p:nvSpPr>
        <p:spPr/>
        <p:txBody>
          <a:bodyPr/>
          <a:lstStyle/>
          <a:p>
            <a:r>
              <a:rPr lang="nb-NO"/>
              <a:t>Klikk for å redigere tittelstil</a:t>
            </a:r>
          </a:p>
        </p:txBody>
      </p:sp>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pic>
        <p:nvPicPr>
          <p:cNvPr id="2" name="Bilde 1"/>
          <p:cNvPicPr>
            <a:picLocks noChangeAspect="1"/>
          </p:cNvPicPr>
          <p:nvPr userDrawn="1"/>
        </p:nvPicPr>
        <p:blipFill>
          <a:blip r:embed="rId3"/>
          <a:stretch>
            <a:fillRect/>
          </a:stretch>
        </p:blipFill>
        <p:spPr>
          <a:xfrm>
            <a:off x="217315" y="6095894"/>
            <a:ext cx="924054" cy="762106"/>
          </a:xfrm>
          <a:prstGeom prst="rect">
            <a:avLst/>
          </a:prstGeom>
        </p:spPr>
      </p:pic>
      <p:pic>
        <p:nvPicPr>
          <p:cNvPr id="5" name="Bild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1904858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B1F85C-07E3-4DDE-A1DC-024CB07EE874}" type="datetimeFigureOut">
              <a:rPr lang="nb-NO" smtClean="0"/>
              <a:t>27.04.2017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549693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tellysbilde">
    <p:spTree>
      <p:nvGrpSpPr>
        <p:cNvPr id="1" name=""/>
        <p:cNvGrpSpPr/>
        <p:nvPr/>
      </p:nvGrpSpPr>
      <p:grpSpPr>
        <a:xfrm>
          <a:off x="0" y="0"/>
          <a:ext cx="0" cy="0"/>
          <a:chOff x="0" y="0"/>
          <a:chExt cx="0" cy="0"/>
        </a:xfrm>
      </p:grpSpPr>
      <p:pic>
        <p:nvPicPr>
          <p:cNvPr id="28" name="Bilde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Bilde 5"/>
          <p:cNvPicPr>
            <a:picLocks noChangeAspect="1"/>
          </p:cNvPicPr>
          <p:nvPr userDrawn="1"/>
        </p:nvPicPr>
        <p:blipFill>
          <a:blip r:embed="rId3"/>
          <a:stretch>
            <a:fillRect/>
          </a:stretch>
        </p:blipFill>
        <p:spPr>
          <a:xfrm>
            <a:off x="9759509" y="0"/>
            <a:ext cx="2432491" cy="6858000"/>
          </a:xfrm>
          <a:prstGeom prst="rect">
            <a:avLst/>
          </a:prstGeom>
        </p:spPr>
      </p:pic>
      <p:sp>
        <p:nvSpPr>
          <p:cNvPr id="10" name="TekstSylinder 9"/>
          <p:cNvSpPr txBox="1"/>
          <p:nvPr userDrawn="1"/>
        </p:nvSpPr>
        <p:spPr>
          <a:xfrm>
            <a:off x="293249" y="2360017"/>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KAMPANJEOPPFØLGING</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opplever kampanje</a:t>
            </a:r>
            <a:r>
              <a:rPr lang="nb-NO" sz="1400" i="1" baseline="0" dirty="0">
                <a:solidFill>
                  <a:schemeClr val="bg1"/>
                </a:solidFill>
                <a:latin typeface="Gill Sans MT" panose="020B0502020104020203" pitchFamily="34" charset="0"/>
              </a:rPr>
              <a:t> i butikken</a:t>
            </a:r>
            <a:endParaRPr lang="nb-NO" sz="1400" i="1" dirty="0">
              <a:solidFill>
                <a:schemeClr val="bg1"/>
              </a:solidFill>
              <a:latin typeface="Gill Sans MT" panose="020B0502020104020203" pitchFamily="34" charset="0"/>
            </a:endParaRPr>
          </a:p>
        </p:txBody>
      </p:sp>
      <p:sp>
        <p:nvSpPr>
          <p:cNvPr id="11" name="TekstSylinder 10"/>
          <p:cNvSpPr txBox="1"/>
          <p:nvPr userDrawn="1"/>
        </p:nvSpPr>
        <p:spPr>
          <a:xfrm>
            <a:off x="293249" y="3216868"/>
            <a:ext cx="4158113" cy="584775"/>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KUNDESTRØM</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a:t>
            </a:r>
            <a:r>
              <a:rPr lang="nb-NO" sz="1600" dirty="0">
                <a:solidFill>
                  <a:schemeClr val="bg1"/>
                </a:solidFill>
                <a:latin typeface="Gill Sans MT" panose="020B0502020104020203" pitchFamily="34" charset="0"/>
              </a:rPr>
              <a:t> </a:t>
            </a:r>
            <a:r>
              <a:rPr lang="nb-NO" sz="1400" i="1" dirty="0">
                <a:solidFill>
                  <a:schemeClr val="bg1"/>
                </a:solidFill>
                <a:latin typeface="Gill Sans MT" panose="020B0502020104020203" pitchFamily="34" charset="0"/>
              </a:rPr>
              <a:t>du kan optimalisere butikkutforming og vareplassering</a:t>
            </a:r>
          </a:p>
        </p:txBody>
      </p:sp>
      <p:sp>
        <p:nvSpPr>
          <p:cNvPr id="12" name="TekstSylinder 11"/>
          <p:cNvSpPr txBox="1"/>
          <p:nvPr userDrawn="1"/>
        </p:nvSpPr>
        <p:spPr>
          <a:xfrm>
            <a:off x="293249" y="4104496"/>
            <a:ext cx="4292868" cy="584775"/>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STORE</a:t>
            </a:r>
            <a:r>
              <a:rPr lang="nb-NO" sz="1600" baseline="0" dirty="0">
                <a:solidFill>
                  <a:schemeClr val="bg1"/>
                </a:solidFill>
                <a:effectLst>
                  <a:outerShdw blurRad="38100" dist="38100" dir="2700000" algn="tl">
                    <a:srgbClr val="000000">
                      <a:alpha val="43137"/>
                    </a:srgbClr>
                  </a:outerShdw>
                </a:effectLst>
                <a:latin typeface="Gill Sans MT" panose="020B0502020104020203" pitchFamily="34" charset="0"/>
              </a:rPr>
              <a:t> CHECK OG PRISUNDERSØKELSE</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a:t>
            </a:r>
            <a:r>
              <a:rPr lang="nb-NO" sz="1600" dirty="0">
                <a:solidFill>
                  <a:schemeClr val="bg1"/>
                </a:solidFill>
                <a:latin typeface="Gill Sans MT" panose="020B0502020104020203" pitchFamily="34" charset="0"/>
              </a:rPr>
              <a:t> </a:t>
            </a:r>
            <a:r>
              <a:rPr lang="nb-NO" sz="1400" i="1" dirty="0">
                <a:solidFill>
                  <a:schemeClr val="bg1"/>
                </a:solidFill>
                <a:latin typeface="Gill Sans MT" panose="020B0502020104020203" pitchFamily="34" charset="0"/>
              </a:rPr>
              <a:t>kunden opplever konsept og pris i butikk</a:t>
            </a:r>
          </a:p>
        </p:txBody>
      </p:sp>
      <p:sp>
        <p:nvSpPr>
          <p:cNvPr id="13" name="TekstSylinder 12"/>
          <p:cNvSpPr txBox="1"/>
          <p:nvPr userDrawn="1"/>
        </p:nvSpPr>
        <p:spPr>
          <a:xfrm>
            <a:off x="293249" y="4992124"/>
            <a:ext cx="4052235" cy="584775"/>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SERVICEKURS I BUTIKK</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a:t>
            </a:r>
            <a:r>
              <a:rPr lang="nb-NO" sz="1600" dirty="0">
                <a:solidFill>
                  <a:schemeClr val="bg1"/>
                </a:solidFill>
                <a:latin typeface="Gill Sans MT" panose="020B0502020104020203" pitchFamily="34" charset="0"/>
              </a:rPr>
              <a:t> </a:t>
            </a:r>
            <a:r>
              <a:rPr lang="nb-NO" sz="1400" i="1" dirty="0">
                <a:solidFill>
                  <a:schemeClr val="bg1"/>
                </a:solidFill>
                <a:latin typeface="Gill Sans MT" panose="020B0502020104020203" pitchFamily="34" charset="0"/>
              </a:rPr>
              <a:t>opplæring av ansatte på forberedelse av kundemøtet</a:t>
            </a:r>
          </a:p>
        </p:txBody>
      </p:sp>
      <p:sp>
        <p:nvSpPr>
          <p:cNvPr id="14" name="TekstSylinder 13"/>
          <p:cNvSpPr txBox="1"/>
          <p:nvPr userDrawn="1"/>
        </p:nvSpPr>
        <p:spPr>
          <a:xfrm>
            <a:off x="293249" y="5879752"/>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INTERVJU</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a:t>
            </a:r>
            <a:r>
              <a:rPr lang="nb-NO" sz="1400" i="1" baseline="0" dirty="0">
                <a:solidFill>
                  <a:schemeClr val="bg1"/>
                </a:solidFill>
                <a:latin typeface="Gill Sans MT" panose="020B0502020104020203" pitchFamily="34" charset="0"/>
              </a:rPr>
              <a:t> opplever din butikk</a:t>
            </a:r>
            <a:endParaRPr lang="nb-NO" sz="1400" i="1" dirty="0">
              <a:solidFill>
                <a:schemeClr val="bg1"/>
              </a:solidFill>
              <a:latin typeface="Gill Sans MT" panose="020B0502020104020203" pitchFamily="34" charset="0"/>
            </a:endParaRPr>
          </a:p>
        </p:txBody>
      </p:sp>
      <p:sp>
        <p:nvSpPr>
          <p:cNvPr id="15" name="TekstSylinder 14"/>
          <p:cNvSpPr txBox="1"/>
          <p:nvPr userDrawn="1"/>
        </p:nvSpPr>
        <p:spPr>
          <a:xfrm>
            <a:off x="5355977" y="2360017"/>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MYSTERY SHOPPING</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opplever det å være kunde</a:t>
            </a:r>
          </a:p>
        </p:txBody>
      </p:sp>
      <p:sp>
        <p:nvSpPr>
          <p:cNvPr id="16" name="TekstSylinder 15"/>
          <p:cNvSpPr txBox="1"/>
          <p:nvPr userDrawn="1"/>
        </p:nvSpPr>
        <p:spPr>
          <a:xfrm>
            <a:off x="5355977" y="3216868"/>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MYSTERY WEB</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opplever din nettside</a:t>
            </a:r>
          </a:p>
        </p:txBody>
      </p:sp>
      <p:sp>
        <p:nvSpPr>
          <p:cNvPr id="17" name="TekstSylinder 16"/>
          <p:cNvSpPr txBox="1"/>
          <p:nvPr userDrawn="1"/>
        </p:nvSpPr>
        <p:spPr>
          <a:xfrm>
            <a:off x="5355977" y="4100775"/>
            <a:ext cx="4053841"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MYSTERY CHAT / FACEBOOK</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kommuniserer «live» med ditt kundesenter</a:t>
            </a:r>
          </a:p>
        </p:txBody>
      </p:sp>
      <p:sp>
        <p:nvSpPr>
          <p:cNvPr id="18" name="TekstSylinder 17"/>
          <p:cNvSpPr txBox="1"/>
          <p:nvPr userDrawn="1"/>
        </p:nvSpPr>
        <p:spPr>
          <a:xfrm>
            <a:off x="5355977" y="4992124"/>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MYSTERY CALLING</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møter</a:t>
            </a:r>
            <a:r>
              <a:rPr lang="nb-NO" sz="1400" i="1" baseline="0" dirty="0">
                <a:solidFill>
                  <a:schemeClr val="bg1"/>
                </a:solidFill>
                <a:latin typeface="Gill Sans MT" panose="020B0502020104020203" pitchFamily="34" charset="0"/>
              </a:rPr>
              <a:t> ditt kundesenter</a:t>
            </a:r>
            <a:endParaRPr lang="nb-NO" sz="1400" i="1" dirty="0">
              <a:solidFill>
                <a:schemeClr val="bg1"/>
              </a:solidFill>
              <a:latin typeface="Gill Sans MT" panose="020B0502020104020203" pitchFamily="34" charset="0"/>
            </a:endParaRPr>
          </a:p>
        </p:txBody>
      </p:sp>
      <p:sp>
        <p:nvSpPr>
          <p:cNvPr id="19" name="TekstSylinder 18"/>
          <p:cNvSpPr txBox="1"/>
          <p:nvPr userDrawn="1"/>
        </p:nvSpPr>
        <p:spPr>
          <a:xfrm>
            <a:off x="5355977" y="5879752"/>
            <a:ext cx="3051208" cy="553998"/>
          </a:xfrm>
          <a:prstGeom prst="rect">
            <a:avLst/>
          </a:prstGeom>
          <a:noFill/>
        </p:spPr>
        <p:txBody>
          <a:bodyPr wrap="square" rtlCol="0">
            <a:spAutoFit/>
          </a:bodyPr>
          <a:lstStyle/>
          <a:p>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KONSEPTOPPFØLGING</a:t>
            </a:r>
            <a:br>
              <a:rPr lang="nb-NO" sz="16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 kunden møter din butikk</a:t>
            </a:r>
          </a:p>
        </p:txBody>
      </p:sp>
      <p:sp>
        <p:nvSpPr>
          <p:cNvPr id="21" name="TekstSylinder 20"/>
          <p:cNvSpPr txBox="1"/>
          <p:nvPr userDrawn="1"/>
        </p:nvSpPr>
        <p:spPr>
          <a:xfrm>
            <a:off x="9878334" y="1604357"/>
            <a:ext cx="2174497" cy="1231106"/>
          </a:xfrm>
          <a:prstGeom prst="rect">
            <a:avLst/>
          </a:prstGeom>
          <a:noFill/>
        </p:spPr>
        <p:txBody>
          <a:bodyPr wrap="square" rtlCol="0">
            <a:spAutoFit/>
          </a:bodyPr>
          <a:lstStyle/>
          <a:p>
            <a:pPr algn="ctr"/>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Knut Holthe</a:t>
            </a:r>
            <a:b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br>
            <a:r>
              <a:rPr lang="nb-NO" sz="1400" dirty="0">
                <a:solidFill>
                  <a:schemeClr val="bg1"/>
                </a:solidFill>
                <a:effectLst>
                  <a:outerShdw blurRad="38100" dist="38100" dir="2700000" algn="tl">
                    <a:srgbClr val="000000">
                      <a:alpha val="43137"/>
                    </a:srgbClr>
                  </a:outerShdw>
                </a:effectLst>
                <a:latin typeface="Gill Sans MT" panose="020B0502020104020203" pitchFamily="34" charset="0"/>
              </a:rPr>
              <a:t>Konsulent/Partner</a:t>
            </a:r>
            <a:br>
              <a:rPr lang="nb-NO" sz="14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Tlf.: 91 34 59 66</a:t>
            </a:r>
          </a:p>
          <a:p>
            <a:pPr algn="ctr"/>
            <a:r>
              <a:rPr lang="nb-NO" sz="1400" i="1" dirty="0">
                <a:solidFill>
                  <a:schemeClr val="bg1"/>
                </a:solidFill>
                <a:latin typeface="Gill Sans MT" panose="020B0502020104020203" pitchFamily="34" charset="0"/>
              </a:rPr>
              <a:t>knut.holthe</a:t>
            </a:r>
          </a:p>
          <a:p>
            <a:pPr algn="ctr"/>
            <a:r>
              <a:rPr lang="nb-NO" sz="1400" i="1" dirty="0">
                <a:solidFill>
                  <a:schemeClr val="bg1"/>
                </a:solidFill>
                <a:latin typeface="Gill Sans MT" panose="020B0502020104020203" pitchFamily="34" charset="0"/>
              </a:rPr>
              <a:t>@seeyou.no</a:t>
            </a:r>
          </a:p>
        </p:txBody>
      </p:sp>
      <p:sp>
        <p:nvSpPr>
          <p:cNvPr id="22" name="TekstSylinder 21"/>
          <p:cNvSpPr txBox="1"/>
          <p:nvPr userDrawn="1"/>
        </p:nvSpPr>
        <p:spPr>
          <a:xfrm>
            <a:off x="9878334" y="4064251"/>
            <a:ext cx="2174497" cy="1231106"/>
          </a:xfrm>
          <a:prstGeom prst="rect">
            <a:avLst/>
          </a:prstGeom>
          <a:noFill/>
        </p:spPr>
        <p:txBody>
          <a:bodyPr wrap="square" rtlCol="0">
            <a:spAutoFit/>
          </a:bodyPr>
          <a:lstStyle/>
          <a:p>
            <a:pPr algn="ctr"/>
            <a: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t>Reidar Skorpen</a:t>
            </a:r>
            <a:br>
              <a:rPr lang="nb-NO" sz="1600" dirty="0">
                <a:solidFill>
                  <a:schemeClr val="bg1"/>
                </a:solidFill>
                <a:effectLst>
                  <a:outerShdw blurRad="38100" dist="38100" dir="2700000" algn="tl">
                    <a:srgbClr val="000000">
                      <a:alpha val="43137"/>
                    </a:srgbClr>
                  </a:outerShdw>
                </a:effectLst>
                <a:latin typeface="Gill Sans MT" panose="020B0502020104020203" pitchFamily="34" charset="0"/>
              </a:rPr>
            </a:br>
            <a:r>
              <a:rPr lang="nb-NO" sz="1400" dirty="0">
                <a:solidFill>
                  <a:schemeClr val="bg1"/>
                </a:solidFill>
                <a:effectLst>
                  <a:outerShdw blurRad="38100" dist="38100" dir="2700000" algn="tl">
                    <a:srgbClr val="000000">
                      <a:alpha val="43137"/>
                    </a:srgbClr>
                  </a:outerShdw>
                </a:effectLst>
                <a:latin typeface="Gill Sans MT" panose="020B0502020104020203" pitchFamily="34" charset="0"/>
              </a:rPr>
              <a:t>Daglig leder</a:t>
            </a:r>
            <a:br>
              <a:rPr lang="nb-NO" sz="1400" dirty="0">
                <a:solidFill>
                  <a:schemeClr val="bg1"/>
                </a:solidFill>
                <a:latin typeface="Gill Sans MT" panose="020B0502020104020203" pitchFamily="34" charset="0"/>
              </a:rPr>
            </a:br>
            <a:r>
              <a:rPr lang="nb-NO" sz="1400" i="1" dirty="0">
                <a:solidFill>
                  <a:schemeClr val="bg1"/>
                </a:solidFill>
                <a:latin typeface="Gill Sans MT" panose="020B0502020104020203" pitchFamily="34" charset="0"/>
              </a:rPr>
              <a:t>Tlf.: 90 52 16 41</a:t>
            </a:r>
          </a:p>
          <a:p>
            <a:pPr algn="ctr"/>
            <a:r>
              <a:rPr lang="nb-NO" sz="1400" i="1" dirty="0">
                <a:solidFill>
                  <a:schemeClr val="bg1"/>
                </a:solidFill>
                <a:latin typeface="Gill Sans MT" panose="020B0502020104020203" pitchFamily="34" charset="0"/>
              </a:rPr>
              <a:t>reidar.skorpen</a:t>
            </a:r>
          </a:p>
          <a:p>
            <a:pPr algn="ctr"/>
            <a:r>
              <a:rPr lang="nb-NO" sz="1400" i="1" dirty="0">
                <a:solidFill>
                  <a:schemeClr val="bg1"/>
                </a:solidFill>
                <a:latin typeface="Gill Sans MT" panose="020B0502020104020203" pitchFamily="34" charset="0"/>
              </a:rPr>
              <a:t>@seeyou.no</a:t>
            </a:r>
          </a:p>
        </p:txBody>
      </p:sp>
      <p:sp>
        <p:nvSpPr>
          <p:cNvPr id="23" name="TekstSylinder 22"/>
          <p:cNvSpPr txBox="1"/>
          <p:nvPr userDrawn="1"/>
        </p:nvSpPr>
        <p:spPr>
          <a:xfrm>
            <a:off x="9878335" y="5407165"/>
            <a:ext cx="2174497" cy="1415772"/>
          </a:xfrm>
          <a:prstGeom prst="rect">
            <a:avLst/>
          </a:prstGeom>
          <a:noFill/>
        </p:spPr>
        <p:txBody>
          <a:bodyPr wrap="square" rtlCol="0">
            <a:spAutoFit/>
          </a:bodyPr>
          <a:lstStyle/>
          <a:p>
            <a:pPr algn="ctr"/>
            <a:r>
              <a:rPr lang="nb-NO" sz="1400" dirty="0">
                <a:solidFill>
                  <a:schemeClr val="bg1"/>
                </a:solidFill>
                <a:effectLst>
                  <a:outerShdw blurRad="38100" dist="38100" dir="2700000" algn="tl">
                    <a:srgbClr val="000000">
                      <a:alpha val="43137"/>
                    </a:srgbClr>
                  </a:outerShdw>
                </a:effectLst>
                <a:latin typeface="Gill Sans MT" panose="020B0502020104020203" pitchFamily="34" charset="0"/>
              </a:rPr>
              <a:t>SeeYou AS</a:t>
            </a:r>
            <a:br>
              <a:rPr lang="nb-NO" sz="1400" dirty="0">
                <a:solidFill>
                  <a:schemeClr val="bg1"/>
                </a:solidFill>
                <a:latin typeface="Gill Sans MT" panose="020B0502020104020203" pitchFamily="34" charset="0"/>
              </a:rPr>
            </a:br>
            <a:r>
              <a:rPr lang="nb-NO" sz="1200" i="1" dirty="0">
                <a:solidFill>
                  <a:schemeClr val="bg1"/>
                </a:solidFill>
                <a:latin typeface="Gill Sans MT" panose="020B0502020104020203" pitchFamily="34" charset="0"/>
              </a:rPr>
              <a:t>Pilestredet 27</a:t>
            </a:r>
          </a:p>
          <a:p>
            <a:pPr algn="ctr"/>
            <a:r>
              <a:rPr lang="nb-NO" sz="1200" i="1" dirty="0">
                <a:solidFill>
                  <a:schemeClr val="bg1"/>
                </a:solidFill>
                <a:latin typeface="Gill Sans MT" panose="020B0502020104020203" pitchFamily="34" charset="0"/>
              </a:rPr>
              <a:t>0130 Oslo</a:t>
            </a:r>
            <a:br>
              <a:rPr lang="nb-NO" sz="1200" i="1" dirty="0">
                <a:solidFill>
                  <a:schemeClr val="bg1"/>
                </a:solidFill>
                <a:latin typeface="Gill Sans MT" panose="020B0502020104020203" pitchFamily="34" charset="0"/>
              </a:rPr>
            </a:br>
            <a:br>
              <a:rPr lang="nb-NO" sz="1200" i="1" dirty="0">
                <a:solidFill>
                  <a:schemeClr val="bg1"/>
                </a:solidFill>
                <a:latin typeface="Gill Sans MT" panose="020B0502020104020203" pitchFamily="34" charset="0"/>
              </a:rPr>
            </a:br>
            <a:r>
              <a:rPr lang="nb-NO" sz="1200" i="1" dirty="0">
                <a:solidFill>
                  <a:schemeClr val="bg1"/>
                </a:solidFill>
                <a:latin typeface="Gill Sans MT" panose="020B0502020104020203" pitchFamily="34" charset="0"/>
              </a:rPr>
              <a:t>+47</a:t>
            </a:r>
            <a:r>
              <a:rPr lang="nb-NO" sz="1200" i="1" baseline="0" dirty="0">
                <a:solidFill>
                  <a:schemeClr val="bg1"/>
                </a:solidFill>
                <a:latin typeface="Gill Sans MT" panose="020B0502020104020203" pitchFamily="34" charset="0"/>
              </a:rPr>
              <a:t> 40 00 23 55</a:t>
            </a:r>
            <a:br>
              <a:rPr lang="nb-NO" sz="1200" i="1" baseline="0" dirty="0">
                <a:solidFill>
                  <a:schemeClr val="bg1"/>
                </a:solidFill>
                <a:latin typeface="Gill Sans MT" panose="020B0502020104020203" pitchFamily="34" charset="0"/>
              </a:rPr>
            </a:br>
            <a:r>
              <a:rPr lang="nb-NO" sz="1200" i="1" baseline="0" dirty="0">
                <a:solidFill>
                  <a:schemeClr val="bg1"/>
                </a:solidFill>
                <a:latin typeface="Gill Sans MT" panose="020B0502020104020203" pitchFamily="34" charset="0"/>
              </a:rPr>
              <a:t>info@seeyou.no</a:t>
            </a:r>
            <a:br>
              <a:rPr lang="nb-NO" sz="1200" i="1" baseline="0" dirty="0">
                <a:solidFill>
                  <a:schemeClr val="bg1"/>
                </a:solidFill>
                <a:latin typeface="Gill Sans MT" panose="020B0502020104020203" pitchFamily="34" charset="0"/>
              </a:rPr>
            </a:br>
            <a:r>
              <a:rPr lang="nb-NO" sz="1200" i="1" baseline="0" dirty="0">
                <a:solidFill>
                  <a:schemeClr val="bg1"/>
                </a:solidFill>
                <a:latin typeface="Gill Sans MT" panose="020B0502020104020203" pitchFamily="34" charset="0"/>
              </a:rPr>
              <a:t>www.seeyou.no</a:t>
            </a:r>
            <a:endParaRPr lang="nb-NO" sz="1200" i="1" dirty="0">
              <a:solidFill>
                <a:schemeClr val="bg1"/>
              </a:solidFill>
              <a:latin typeface="Gill Sans MT" panose="020B0502020104020203" pitchFamily="34" charset="0"/>
            </a:endParaRPr>
          </a:p>
        </p:txBody>
      </p:sp>
      <p:pic>
        <p:nvPicPr>
          <p:cNvPr id="24" name="Bilde 2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531025" y="2897050"/>
            <a:ext cx="869113" cy="1089634"/>
          </a:xfrm>
          <a:prstGeom prst="rect">
            <a:avLst/>
          </a:prstGeom>
        </p:spPr>
      </p:pic>
      <p:pic>
        <p:nvPicPr>
          <p:cNvPr id="25" name="Bilde 24"/>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0531025" y="437156"/>
            <a:ext cx="871287" cy="1089634"/>
          </a:xfrm>
          <a:prstGeom prst="rect">
            <a:avLst/>
          </a:prstGeom>
        </p:spPr>
      </p:pic>
      <p:sp>
        <p:nvSpPr>
          <p:cNvPr id="26" name="TekstSylinder 25"/>
          <p:cNvSpPr txBox="1"/>
          <p:nvPr userDrawn="1"/>
        </p:nvSpPr>
        <p:spPr>
          <a:xfrm>
            <a:off x="2439683" y="894366"/>
            <a:ext cx="6064255" cy="769441"/>
          </a:xfrm>
          <a:prstGeom prst="rect">
            <a:avLst/>
          </a:prstGeom>
          <a:noFill/>
        </p:spPr>
        <p:txBody>
          <a:bodyPr wrap="square" rtlCol="0">
            <a:spAutoFit/>
          </a:bodyPr>
          <a:lstStyle/>
          <a:p>
            <a:r>
              <a:rPr lang="nb-NO" sz="4400" b="0" i="1" dirty="0">
                <a:solidFill>
                  <a:schemeClr val="bg1"/>
                </a:solidFill>
                <a:effectLst>
                  <a:outerShdw blurRad="38100" dist="38100" dir="2700000" algn="tl">
                    <a:srgbClr val="000000">
                      <a:alpha val="43137"/>
                    </a:srgbClr>
                  </a:outerShdw>
                </a:effectLst>
                <a:latin typeface="Gill Sans MT" panose="020B0502020104020203" pitchFamily="34" charset="0"/>
              </a:rPr>
              <a:t>- om du vil vite hvordan…</a:t>
            </a:r>
            <a:endParaRPr lang="nb-NO" sz="4000" b="0" i="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pic>
        <p:nvPicPr>
          <p:cNvPr id="2" name="Bilde 1"/>
          <p:cNvPicPr>
            <a:picLocks noChangeAspect="1"/>
          </p:cNvPicPr>
          <p:nvPr userDrawn="1"/>
        </p:nvPicPr>
        <p:blipFill rotWithShape="1">
          <a:blip r:embed="rId6"/>
          <a:srcRect t="-1" r="4012" b="3742"/>
          <a:stretch/>
        </p:blipFill>
        <p:spPr>
          <a:xfrm>
            <a:off x="0" y="0"/>
            <a:ext cx="2500643" cy="2323441"/>
          </a:xfrm>
          <a:prstGeom prst="rect">
            <a:avLst/>
          </a:prstGeom>
          <a:effectLst>
            <a:softEdge rad="127000"/>
          </a:effectLst>
        </p:spPr>
      </p:pic>
    </p:spTree>
    <p:extLst>
      <p:ext uri="{BB962C8B-B14F-4D97-AF65-F5344CB8AC3E}">
        <p14:creationId xmlns:p14="http://schemas.microsoft.com/office/powerpoint/2010/main" val="1900223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Reidar Skorpen">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sp>
        <p:nvSpPr>
          <p:cNvPr id="4" name="TekstSylinder 3"/>
          <p:cNvSpPr txBox="1"/>
          <p:nvPr userDrawn="1"/>
        </p:nvSpPr>
        <p:spPr>
          <a:xfrm>
            <a:off x="3221708" y="1518834"/>
            <a:ext cx="4380209" cy="707886"/>
          </a:xfrm>
          <a:prstGeom prst="rect">
            <a:avLst/>
          </a:prstGeom>
          <a:noFill/>
        </p:spPr>
        <p:txBody>
          <a:bodyPr wrap="square" rtlCol="0">
            <a:spAutoFit/>
          </a:bodyPr>
          <a:lstStyle/>
          <a:p>
            <a:r>
              <a:rPr lang="nb-NO" sz="4000" dirty="0">
                <a:solidFill>
                  <a:schemeClr val="bg1"/>
                </a:solidFill>
                <a:latin typeface="Gill Sans MT" panose="020B0502020104020203" pitchFamily="34" charset="0"/>
              </a:rPr>
              <a:t>Kontaktinformasjon</a:t>
            </a:r>
          </a:p>
        </p:txBody>
      </p:sp>
      <p:sp>
        <p:nvSpPr>
          <p:cNvPr id="5" name="TekstSylinder 4"/>
          <p:cNvSpPr txBox="1"/>
          <p:nvPr userDrawn="1"/>
        </p:nvSpPr>
        <p:spPr>
          <a:xfrm>
            <a:off x="3782878" y="2490719"/>
            <a:ext cx="4626244" cy="2000548"/>
          </a:xfrm>
          <a:prstGeom prst="rect">
            <a:avLst/>
          </a:prstGeom>
          <a:noFill/>
        </p:spPr>
        <p:txBody>
          <a:bodyPr wrap="square" rtlCol="0">
            <a:spAutoFit/>
          </a:bodyPr>
          <a:lstStyle/>
          <a:p>
            <a:r>
              <a:rPr lang="nb-NO" sz="4000" dirty="0">
                <a:solidFill>
                  <a:schemeClr val="bg1"/>
                </a:solidFill>
                <a:effectLst>
                  <a:outerShdw blurRad="38100" dist="38100" dir="2700000" algn="tl">
                    <a:srgbClr val="000000">
                      <a:alpha val="43137"/>
                    </a:srgbClr>
                  </a:outerShdw>
                </a:effectLst>
              </a:rPr>
              <a:t>Reidar Skorpen</a:t>
            </a:r>
            <a:br>
              <a:rPr lang="nb-NO" sz="2800" dirty="0">
                <a:solidFill>
                  <a:schemeClr val="bg1"/>
                </a:solidFill>
              </a:rPr>
            </a:br>
            <a:r>
              <a:rPr lang="nb-NO" sz="2800" i="1" dirty="0">
                <a:solidFill>
                  <a:schemeClr val="bg1"/>
                </a:solidFill>
              </a:rPr>
              <a:t>Daglig leder/GM</a:t>
            </a:r>
          </a:p>
          <a:p>
            <a:r>
              <a:rPr lang="nb-NO" sz="2800" i="1" dirty="0">
                <a:solidFill>
                  <a:schemeClr val="bg1"/>
                </a:solidFill>
              </a:rPr>
              <a:t>reidar.skorpen@seeyou.no</a:t>
            </a:r>
          </a:p>
          <a:p>
            <a:r>
              <a:rPr lang="nb-NO" sz="2800" i="1" dirty="0">
                <a:solidFill>
                  <a:schemeClr val="bg1"/>
                </a:solidFill>
              </a:rPr>
              <a:t>Telefon: 90521641</a:t>
            </a:r>
          </a:p>
        </p:txBody>
      </p:sp>
    </p:spTree>
    <p:extLst>
      <p:ext uri="{BB962C8B-B14F-4D97-AF65-F5344CB8AC3E}">
        <p14:creationId xmlns:p14="http://schemas.microsoft.com/office/powerpoint/2010/main" val="1142848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0" name="Tittel 1"/>
          <p:cNvSpPr>
            <a:spLocks noGrp="1"/>
          </p:cNvSpPr>
          <p:nvPr>
            <p:ph type="title"/>
          </p:nvPr>
        </p:nvSpPr>
        <p:spPr>
          <a:xfrm>
            <a:off x="838200" y="365125"/>
            <a:ext cx="10515600" cy="1325563"/>
          </a:xfrm>
        </p:spPr>
        <p:txBody>
          <a:bodyPr/>
          <a:lstStyle>
            <a:lvl1pPr>
              <a:defRPr>
                <a:latin typeface="Gill Sans MT" panose="020B0502020104020203" pitchFamily="34" charset="0"/>
              </a:defRPr>
            </a:lvl1pPr>
          </a:lstStyle>
          <a:p>
            <a:r>
              <a:rPr lang="nb-NO"/>
              <a:t>Klikk for å redigere tittelstil</a:t>
            </a:r>
          </a:p>
        </p:txBody>
      </p:sp>
      <p:sp>
        <p:nvSpPr>
          <p:cNvPr id="11" name="Plassholder for innhold 2"/>
          <p:cNvSpPr>
            <a:spLocks noGrp="1"/>
          </p:cNvSpPr>
          <p:nvPr>
            <p:ph idx="1"/>
          </p:nvPr>
        </p:nvSpPr>
        <p:spPr>
          <a:xfrm>
            <a:off x="838200" y="1825625"/>
            <a:ext cx="105156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35813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a:stretch>
            <a:fillRect/>
          </a:stretch>
        </p:blipFill>
        <p:spPr>
          <a:xfrm rot="16200000">
            <a:off x="10435565" y="5109376"/>
            <a:ext cx="1278610" cy="2234267"/>
          </a:xfrm>
          <a:prstGeom prst="rtTriangle">
            <a:avLst/>
          </a:prstGeom>
        </p:spPr>
      </p:pic>
      <p:pic>
        <p:nvPicPr>
          <p:cNvPr id="8" name="Bil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pic>
        <p:nvPicPr>
          <p:cNvPr id="12" name="Bild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sp>
        <p:nvSpPr>
          <p:cNvPr id="10" name="Tittel 1"/>
          <p:cNvSpPr>
            <a:spLocks noGrp="1"/>
          </p:cNvSpPr>
          <p:nvPr>
            <p:ph type="title"/>
          </p:nvPr>
        </p:nvSpPr>
        <p:spPr>
          <a:xfrm>
            <a:off x="838200" y="365125"/>
            <a:ext cx="10515600" cy="1325563"/>
          </a:xfrm>
        </p:spPr>
        <p:txBody>
          <a:bodyPr/>
          <a:lstStyle>
            <a:lvl1pPr>
              <a:defRPr>
                <a:latin typeface="Gill Sans MT" panose="020B0502020104020203" pitchFamily="34" charset="0"/>
              </a:defRPr>
            </a:lvl1pPr>
          </a:lstStyle>
          <a:p>
            <a:r>
              <a:rPr lang="nb-NO"/>
              <a:t>Klikk for å redigere tittelstil</a:t>
            </a:r>
          </a:p>
        </p:txBody>
      </p:sp>
      <p:sp>
        <p:nvSpPr>
          <p:cNvPr id="11" name="Plassholder for innhold 2"/>
          <p:cNvSpPr>
            <a:spLocks noGrp="1"/>
          </p:cNvSpPr>
          <p:nvPr>
            <p:ph idx="1"/>
          </p:nvPr>
        </p:nvSpPr>
        <p:spPr>
          <a:xfrm>
            <a:off x="838200" y="1825625"/>
            <a:ext cx="105156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98257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14" name="Rettvinklet trekant 13"/>
          <p:cNvSpPr/>
          <p:nvPr userDrawn="1"/>
        </p:nvSpPr>
        <p:spPr>
          <a:xfrm rot="16200000">
            <a:off x="10435563" y="5104752"/>
            <a:ext cx="1278609" cy="2234266"/>
          </a:xfrm>
          <a:prstGeom prst="rtTriangle">
            <a:avLst/>
          </a:prstGeom>
          <a:solidFill>
            <a:srgbClr val="5D3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pic>
        <p:nvPicPr>
          <p:cNvPr id="15" name="Bild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sp>
        <p:nvSpPr>
          <p:cNvPr id="12" name="Tittel 1"/>
          <p:cNvSpPr>
            <a:spLocks noGrp="1"/>
          </p:cNvSpPr>
          <p:nvPr>
            <p:ph type="title"/>
          </p:nvPr>
        </p:nvSpPr>
        <p:spPr>
          <a:xfrm>
            <a:off x="838200" y="365125"/>
            <a:ext cx="10515600" cy="1325563"/>
          </a:xfrm>
        </p:spPr>
        <p:txBody>
          <a:bodyPr/>
          <a:lstStyle>
            <a:lvl1pPr>
              <a:defRPr>
                <a:latin typeface="Gill Sans MT" panose="020B0502020104020203" pitchFamily="34" charset="0"/>
              </a:defRPr>
            </a:lvl1pPr>
          </a:lstStyle>
          <a:p>
            <a:r>
              <a:rPr lang="nb-NO"/>
              <a:t>Klikk for å redigere tittelstil</a:t>
            </a:r>
          </a:p>
        </p:txBody>
      </p:sp>
      <p:sp>
        <p:nvSpPr>
          <p:cNvPr id="13" name="Plassholder for innhold 2"/>
          <p:cNvSpPr>
            <a:spLocks noGrp="1"/>
          </p:cNvSpPr>
          <p:nvPr>
            <p:ph idx="1"/>
          </p:nvPr>
        </p:nvSpPr>
        <p:spPr>
          <a:xfrm>
            <a:off x="838200" y="1825625"/>
            <a:ext cx="105156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27302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tellysbilde">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pic>
        <p:nvPicPr>
          <p:cNvPr id="2" name="Bild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9944" y="181572"/>
            <a:ext cx="1093069" cy="1070331"/>
          </a:xfrm>
          <a:prstGeom prst="rect">
            <a:avLst/>
          </a:prstGeom>
        </p:spPr>
      </p:pic>
      <p:sp>
        <p:nvSpPr>
          <p:cNvPr id="14" name="Rettvinklet trekant 13"/>
          <p:cNvSpPr/>
          <p:nvPr userDrawn="1"/>
        </p:nvSpPr>
        <p:spPr>
          <a:xfrm rot="16200000">
            <a:off x="10435563" y="5104752"/>
            <a:ext cx="1278609" cy="2234266"/>
          </a:xfrm>
          <a:prstGeom prst="rtTriangle">
            <a:avLst/>
          </a:prstGeom>
          <a:solidFill>
            <a:srgbClr val="5D3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sp>
        <p:nvSpPr>
          <p:cNvPr id="12" name="Tittel 1"/>
          <p:cNvSpPr>
            <a:spLocks noGrp="1"/>
          </p:cNvSpPr>
          <p:nvPr>
            <p:ph type="title"/>
          </p:nvPr>
        </p:nvSpPr>
        <p:spPr>
          <a:xfrm>
            <a:off x="838200" y="365125"/>
            <a:ext cx="10515600" cy="1325563"/>
          </a:xfrm>
        </p:spPr>
        <p:txBody>
          <a:bodyPr/>
          <a:lstStyle>
            <a:lvl1pPr>
              <a:defRPr>
                <a:latin typeface="Gill Sans MT" panose="020B0502020104020203" pitchFamily="34" charset="0"/>
              </a:defRPr>
            </a:lvl1pPr>
          </a:lstStyle>
          <a:p>
            <a:r>
              <a:rPr lang="nb-NO"/>
              <a:t>Klikk for å redigere tittelstil</a:t>
            </a:r>
          </a:p>
        </p:txBody>
      </p:sp>
      <p:sp>
        <p:nvSpPr>
          <p:cNvPr id="13" name="Plassholder for innhold 2"/>
          <p:cNvSpPr>
            <a:spLocks noGrp="1"/>
          </p:cNvSpPr>
          <p:nvPr>
            <p:ph idx="1"/>
          </p:nvPr>
        </p:nvSpPr>
        <p:spPr>
          <a:xfrm>
            <a:off x="838200" y="1825625"/>
            <a:ext cx="105156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00841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8830" y="1240475"/>
            <a:ext cx="4694338" cy="4533908"/>
          </a:xfrm>
          <a:prstGeom prst="rect">
            <a:avLst/>
          </a:prstGeom>
        </p:spPr>
      </p:pic>
      <p:sp>
        <p:nvSpPr>
          <p:cNvPr id="8" name="Rektangel 7"/>
          <p:cNvSpPr/>
          <p:nvPr userDrawn="1"/>
        </p:nvSpPr>
        <p:spPr>
          <a:xfrm>
            <a:off x="3" y="0"/>
            <a:ext cx="12192001"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ill Sans MT" panose="020B0502020104020203" pitchFamily="34" charset="0"/>
            </a:endParaRPr>
          </a:p>
        </p:txBody>
      </p:sp>
      <p:pic>
        <p:nvPicPr>
          <p:cNvPr id="14" name="Bilde 13"/>
          <p:cNvPicPr>
            <a:picLocks noChangeAspect="1"/>
          </p:cNvPicPr>
          <p:nvPr userDrawn="1"/>
        </p:nvPicPr>
        <p:blipFill>
          <a:blip r:embed="rId3"/>
          <a:stretch>
            <a:fillRect/>
          </a:stretch>
        </p:blipFill>
        <p:spPr>
          <a:xfrm rot="16200000">
            <a:off x="10435565" y="5109376"/>
            <a:ext cx="1278610" cy="2234267"/>
          </a:xfrm>
          <a:prstGeom prst="rtTriangle">
            <a:avLst/>
          </a:prstGeom>
        </p:spPr>
      </p:pic>
      <p:pic>
        <p:nvPicPr>
          <p:cNvPr id="10" name="Bil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pic>
        <p:nvPicPr>
          <p:cNvPr id="12" name="Bild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sp>
        <p:nvSpPr>
          <p:cNvPr id="2" name="Tittel 1"/>
          <p:cNvSpPr>
            <a:spLocks noGrp="1"/>
          </p:cNvSpPr>
          <p:nvPr>
            <p:ph type="title"/>
          </p:nvPr>
        </p:nvSpPr>
        <p:spPr/>
        <p:txBody>
          <a:bodyPr/>
          <a:lstStyle>
            <a:lvl1pPr>
              <a:defRPr>
                <a:latin typeface="Gill Sans MT" panose="020B0502020104020203" pitchFamily="34" charset="0"/>
              </a:defRPr>
            </a:lvl1pPr>
          </a:lstStyle>
          <a:p>
            <a:r>
              <a:rPr lang="nb-NO"/>
              <a:t>Klikk for å redigere tittelstil</a:t>
            </a:r>
          </a:p>
        </p:txBody>
      </p:sp>
      <p:sp>
        <p:nvSpPr>
          <p:cNvPr id="3" name="Plassholder for innhold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85422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tel og innhold">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8830" y="1240475"/>
            <a:ext cx="4694338" cy="4533908"/>
          </a:xfrm>
          <a:prstGeom prst="rect">
            <a:avLst/>
          </a:prstGeom>
        </p:spPr>
      </p:pic>
      <p:sp>
        <p:nvSpPr>
          <p:cNvPr id="8" name="Rektangel 7"/>
          <p:cNvSpPr/>
          <p:nvPr userDrawn="1"/>
        </p:nvSpPr>
        <p:spPr>
          <a:xfrm>
            <a:off x="0" y="0"/>
            <a:ext cx="12192001"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ttvinklet trekant 13"/>
          <p:cNvSpPr/>
          <p:nvPr userDrawn="1"/>
        </p:nvSpPr>
        <p:spPr>
          <a:xfrm rot="16200000">
            <a:off x="10435563" y="5109377"/>
            <a:ext cx="1278609" cy="2234266"/>
          </a:xfrm>
          <a:prstGeom prst="rtTriangle">
            <a:avLst/>
          </a:prstGeom>
          <a:solidFill>
            <a:srgbClr val="5D3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pic>
        <p:nvPicPr>
          <p:cNvPr id="13" name="Bild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89945" y="184762"/>
            <a:ext cx="1093069" cy="1055713"/>
          </a:xfrm>
          <a:prstGeom prst="rect">
            <a:avLst/>
          </a:prstGeom>
        </p:spPr>
      </p:pic>
      <p:sp>
        <p:nvSpPr>
          <p:cNvPr id="2" name="Tittel 1"/>
          <p:cNvSpPr>
            <a:spLocks noGrp="1"/>
          </p:cNvSpPr>
          <p:nvPr>
            <p:ph type="title"/>
          </p:nvPr>
        </p:nvSpPr>
        <p:spPr/>
        <p:txBody>
          <a:bodyPr/>
          <a:lstStyle>
            <a:lvl1pPr>
              <a:defRPr>
                <a:latin typeface="Gill Sans MT" panose="020B0502020104020203" pitchFamily="34" charset="0"/>
              </a:defRPr>
            </a:lvl1pPr>
          </a:lstStyle>
          <a:p>
            <a:r>
              <a:rPr lang="nb-NO" dirty="0"/>
              <a:t>Klikk for å redigere tittelstil</a:t>
            </a:r>
          </a:p>
        </p:txBody>
      </p:sp>
      <p:sp>
        <p:nvSpPr>
          <p:cNvPr id="3" name="Plassholder for innhold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49293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tel og innhold">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427" y="783052"/>
            <a:ext cx="5479146" cy="5291895"/>
          </a:xfrm>
          <a:prstGeom prst="rect">
            <a:avLst/>
          </a:prstGeom>
        </p:spPr>
      </p:pic>
      <p:sp>
        <p:nvSpPr>
          <p:cNvPr id="14" name="Rettvinklet trekant 13"/>
          <p:cNvSpPr/>
          <p:nvPr userDrawn="1"/>
        </p:nvSpPr>
        <p:spPr>
          <a:xfrm rot="16200000">
            <a:off x="10435563" y="5109377"/>
            <a:ext cx="1278609" cy="2234266"/>
          </a:xfrm>
          <a:prstGeom prst="rtTriangle">
            <a:avLst/>
          </a:prstGeom>
          <a:solidFill>
            <a:srgbClr val="5D3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8131" y="6234548"/>
            <a:ext cx="805482" cy="443089"/>
          </a:xfrm>
          <a:prstGeom prst="rect">
            <a:avLst/>
          </a:prstGeom>
        </p:spPr>
      </p:pic>
    </p:spTree>
    <p:extLst>
      <p:ext uri="{BB962C8B-B14F-4D97-AF65-F5344CB8AC3E}">
        <p14:creationId xmlns:p14="http://schemas.microsoft.com/office/powerpoint/2010/main" val="3444762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nr. 2">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6361" cy="6858000"/>
          </a:xfrm>
          <a:prstGeom prst="rect">
            <a:avLst/>
          </a:prstGeom>
        </p:spPr>
      </p:pic>
      <p:sp>
        <p:nvSpPr>
          <p:cNvPr id="3" name="Plassholder for innhold 2"/>
          <p:cNvSpPr>
            <a:spLocks noGrp="1"/>
          </p:cNvSpPr>
          <p:nvPr>
            <p:ph idx="1"/>
          </p:nvPr>
        </p:nvSpPr>
        <p:spPr>
          <a:xfrm>
            <a:off x="838200" y="1825625"/>
            <a:ext cx="7422397" cy="37692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6"/>
          <p:cNvSpPr>
            <a:spLocks noGrp="1"/>
          </p:cNvSpPr>
          <p:nvPr>
            <p:ph type="title"/>
          </p:nvPr>
        </p:nvSpPr>
        <p:spPr>
          <a:xfrm>
            <a:off x="838200" y="365125"/>
            <a:ext cx="7422397" cy="1325563"/>
          </a:xfrm>
        </p:spPr>
        <p:txBody>
          <a:bodyPr/>
          <a:lstStyle/>
          <a:p>
            <a:r>
              <a:rPr lang="nb-NO"/>
              <a:t>Klikk for å redigere tittelstil</a:t>
            </a:r>
          </a:p>
        </p:txBody>
      </p:sp>
      <p:pic>
        <p:nvPicPr>
          <p:cNvPr id="5" name="Bilde 4"/>
          <p:cNvPicPr>
            <a:picLocks noChangeAspect="1"/>
          </p:cNvPicPr>
          <p:nvPr userDrawn="1"/>
        </p:nvPicPr>
        <p:blipFill>
          <a:blip r:embed="rId3"/>
          <a:stretch>
            <a:fillRect/>
          </a:stretch>
        </p:blipFill>
        <p:spPr>
          <a:xfrm>
            <a:off x="217315" y="6095894"/>
            <a:ext cx="924054" cy="762106"/>
          </a:xfrm>
          <a:prstGeom prst="rect">
            <a:avLst/>
          </a:prstGeom>
        </p:spPr>
      </p:pic>
      <p:pic>
        <p:nvPicPr>
          <p:cNvPr id="6" name="Bild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3237800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20000"/>
          <a:stretch/>
        </p:blipFill>
        <p:spPr>
          <a:xfrm>
            <a:off x="2438400" y="0"/>
            <a:ext cx="9753600" cy="6858000"/>
          </a:xfrm>
          <a:prstGeom prst="rect">
            <a:avLst/>
          </a:prstGeom>
        </p:spPr>
      </p:pic>
      <p:pic>
        <p:nvPicPr>
          <p:cNvPr id="10" name="Bilde 9"/>
          <p:cNvPicPr>
            <a:picLocks noChangeAspect="1"/>
          </p:cNvPicPr>
          <p:nvPr userDrawn="1"/>
        </p:nvPicPr>
        <p:blipFill>
          <a:blip r:embed="rId3"/>
          <a:stretch>
            <a:fillRect/>
          </a:stretch>
        </p:blipFill>
        <p:spPr>
          <a:xfrm>
            <a:off x="9767454" y="-1"/>
            <a:ext cx="2424546" cy="2344189"/>
          </a:xfrm>
          <a:prstGeom prst="rect">
            <a:avLst/>
          </a:prstGeom>
        </p:spPr>
      </p:pic>
      <p:pic>
        <p:nvPicPr>
          <p:cNvPr id="12" name="Bild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80401" y="304164"/>
            <a:ext cx="1793197" cy="1731914"/>
          </a:xfrm>
          <a:prstGeom prst="rect">
            <a:avLst/>
          </a:prstGeom>
        </p:spPr>
      </p:pic>
      <p:sp>
        <p:nvSpPr>
          <p:cNvPr id="14" name="Rettvinklet trekant 13"/>
          <p:cNvSpPr/>
          <p:nvPr userDrawn="1"/>
        </p:nvSpPr>
        <p:spPr>
          <a:xfrm>
            <a:off x="2438400" y="-1"/>
            <a:ext cx="6127262" cy="685800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 name="Rett linje 8"/>
          <p:cNvCxnSpPr>
            <a:stCxn id="14" idx="0"/>
            <a:endCxn id="14" idx="4"/>
          </p:cNvCxnSpPr>
          <p:nvPr userDrawn="1"/>
        </p:nvCxnSpPr>
        <p:spPr>
          <a:xfrm>
            <a:off x="2438400" y="-1"/>
            <a:ext cx="6127262" cy="6858001"/>
          </a:xfrm>
          <a:prstGeom prst="line">
            <a:avLst/>
          </a:prstGeom>
          <a:ln w="19050" cap="rnd">
            <a:solidFill>
              <a:schemeClr val="bg1">
                <a:lumMod val="50000"/>
                <a:alpha val="35000"/>
              </a:schemeClr>
            </a:solidFill>
          </a:ln>
        </p:spPr>
        <p:style>
          <a:lnRef idx="1">
            <a:schemeClr val="accent1"/>
          </a:lnRef>
          <a:fillRef idx="0">
            <a:schemeClr val="accent1"/>
          </a:fillRef>
          <a:effectRef idx="0">
            <a:schemeClr val="accent1"/>
          </a:effectRef>
          <a:fontRef idx="minor">
            <a:schemeClr val="tx1"/>
          </a:fontRef>
        </p:style>
      </p:cxnSp>
      <p:sp>
        <p:nvSpPr>
          <p:cNvPr id="17" name="Tittel 1"/>
          <p:cNvSpPr>
            <a:spLocks noGrp="1"/>
          </p:cNvSpPr>
          <p:nvPr>
            <p:ph type="title"/>
          </p:nvPr>
        </p:nvSpPr>
        <p:spPr>
          <a:xfrm>
            <a:off x="322384" y="2344188"/>
            <a:ext cx="4077677" cy="1358039"/>
          </a:xfrm>
        </p:spPr>
        <p:txBody>
          <a:bodyPr/>
          <a:lstStyle>
            <a:lvl1pPr>
              <a:defRPr>
                <a:latin typeface="Gill Sans MT" panose="020B0502020104020203" pitchFamily="34" charset="0"/>
              </a:defRPr>
            </a:lvl1pPr>
          </a:lstStyle>
          <a:p>
            <a:r>
              <a:rPr lang="nb-NO" dirty="0"/>
              <a:t>Klikk for å redigere tittelstil</a:t>
            </a:r>
          </a:p>
        </p:txBody>
      </p:sp>
      <p:sp>
        <p:nvSpPr>
          <p:cNvPr id="18" name="Plassholder for innhold 2"/>
          <p:cNvSpPr>
            <a:spLocks noGrp="1"/>
          </p:cNvSpPr>
          <p:nvPr>
            <p:ph idx="1"/>
          </p:nvPr>
        </p:nvSpPr>
        <p:spPr>
          <a:xfrm>
            <a:off x="322385" y="4110891"/>
            <a:ext cx="5304692" cy="1938215"/>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73963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pic>
        <p:nvPicPr>
          <p:cNvPr id="10" name="Bilde 9"/>
          <p:cNvPicPr>
            <a:picLocks noChangeAspect="1"/>
          </p:cNvPicPr>
          <p:nvPr userDrawn="1"/>
        </p:nvPicPr>
        <p:blipFill rotWithShape="1">
          <a:blip r:embed="rId2">
            <a:extLst>
              <a:ext uri="{28A0092B-C50C-407E-A947-70E740481C1C}">
                <a14:useLocalDpi xmlns:a14="http://schemas.microsoft.com/office/drawing/2010/main" val="0"/>
              </a:ext>
            </a:extLst>
          </a:blip>
          <a:srcRect l="20000"/>
          <a:stretch/>
        </p:blipFill>
        <p:spPr>
          <a:xfrm>
            <a:off x="2438400" y="0"/>
            <a:ext cx="9753600" cy="6858000"/>
          </a:xfrm>
          <a:prstGeom prst="rect">
            <a:avLst/>
          </a:prstGeom>
        </p:spPr>
      </p:pic>
      <p:pic>
        <p:nvPicPr>
          <p:cNvPr id="11" name="Bilde 10"/>
          <p:cNvPicPr>
            <a:picLocks noChangeAspect="1"/>
          </p:cNvPicPr>
          <p:nvPr userDrawn="1"/>
        </p:nvPicPr>
        <p:blipFill>
          <a:blip r:embed="rId3"/>
          <a:stretch>
            <a:fillRect/>
          </a:stretch>
        </p:blipFill>
        <p:spPr>
          <a:xfrm>
            <a:off x="9761999" y="-1"/>
            <a:ext cx="2430002" cy="2340245"/>
          </a:xfrm>
          <a:prstGeom prst="rect">
            <a:avLst/>
          </a:prstGeom>
        </p:spPr>
      </p:pic>
      <p:pic>
        <p:nvPicPr>
          <p:cNvPr id="12" name="Bild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80401" y="304164"/>
            <a:ext cx="1793197" cy="1731914"/>
          </a:xfrm>
          <a:prstGeom prst="rect">
            <a:avLst/>
          </a:prstGeom>
        </p:spPr>
      </p:pic>
      <p:sp>
        <p:nvSpPr>
          <p:cNvPr id="13" name="Rettvinklet trekant 12"/>
          <p:cNvSpPr/>
          <p:nvPr userDrawn="1"/>
        </p:nvSpPr>
        <p:spPr>
          <a:xfrm>
            <a:off x="2438400" y="-1"/>
            <a:ext cx="6127262" cy="685800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5" name="Rett linje 14"/>
          <p:cNvCxnSpPr>
            <a:stCxn id="13" idx="0"/>
            <a:endCxn id="13" idx="4"/>
          </p:cNvCxnSpPr>
          <p:nvPr userDrawn="1"/>
        </p:nvCxnSpPr>
        <p:spPr>
          <a:xfrm>
            <a:off x="2438400" y="-1"/>
            <a:ext cx="6127262" cy="6858001"/>
          </a:xfrm>
          <a:prstGeom prst="line">
            <a:avLst/>
          </a:prstGeom>
          <a:ln w="19050" cap="rnd">
            <a:solidFill>
              <a:schemeClr val="bg1">
                <a:lumMod val="50000"/>
                <a:alpha val="35000"/>
              </a:schemeClr>
            </a:solidFill>
          </a:ln>
        </p:spPr>
        <p:style>
          <a:lnRef idx="1">
            <a:schemeClr val="accent1"/>
          </a:lnRef>
          <a:fillRef idx="0">
            <a:schemeClr val="accent1"/>
          </a:fillRef>
          <a:effectRef idx="0">
            <a:schemeClr val="accent1"/>
          </a:effectRef>
          <a:fontRef idx="minor">
            <a:schemeClr val="tx1"/>
          </a:fontRef>
        </p:style>
      </p:cxnSp>
      <p:sp>
        <p:nvSpPr>
          <p:cNvPr id="18" name="Tittel 1"/>
          <p:cNvSpPr>
            <a:spLocks noGrp="1"/>
          </p:cNvSpPr>
          <p:nvPr>
            <p:ph type="title"/>
          </p:nvPr>
        </p:nvSpPr>
        <p:spPr>
          <a:xfrm>
            <a:off x="322384" y="2344188"/>
            <a:ext cx="4077677" cy="1358039"/>
          </a:xfrm>
        </p:spPr>
        <p:txBody>
          <a:bodyPr/>
          <a:lstStyle>
            <a:lvl1pPr>
              <a:defRPr>
                <a:latin typeface="Gill Sans MT" panose="020B0502020104020203" pitchFamily="34" charset="0"/>
              </a:defRPr>
            </a:lvl1pPr>
          </a:lstStyle>
          <a:p>
            <a:r>
              <a:rPr lang="nb-NO" dirty="0"/>
              <a:t>Klikk for å redigere tittelstil</a:t>
            </a:r>
          </a:p>
        </p:txBody>
      </p:sp>
      <p:sp>
        <p:nvSpPr>
          <p:cNvPr id="19" name="Plassholder for innhold 2"/>
          <p:cNvSpPr>
            <a:spLocks noGrp="1"/>
          </p:cNvSpPr>
          <p:nvPr>
            <p:ph idx="1"/>
          </p:nvPr>
        </p:nvSpPr>
        <p:spPr>
          <a:xfrm>
            <a:off x="322385" y="4110891"/>
            <a:ext cx="5304692" cy="1938215"/>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4052267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B1B1F85C-07E3-4DDE-A1DC-024CB07EE874}" type="datetimeFigureOut">
              <a:rPr lang="nb-NO" smtClean="0"/>
              <a:t>27.04.2017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3445922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B1B1F85C-07E3-4DDE-A1DC-024CB07EE874}" type="datetimeFigureOut">
              <a:rPr lang="nb-NO" smtClean="0"/>
              <a:t>27.04.2017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242478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1B1F85C-07E3-4DDE-A1DC-024CB07EE874}" type="datetimeFigureOut">
              <a:rPr lang="nb-NO" smtClean="0"/>
              <a:t>27.04.2017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46981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B1B1F85C-07E3-4DDE-A1DC-024CB07EE874}" type="datetimeFigureOut">
              <a:rPr lang="nb-NO" smtClean="0"/>
              <a:t>27.04.2017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2459902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B1B1F85C-07E3-4DDE-A1DC-024CB07EE874}" type="datetimeFigureOut">
              <a:rPr lang="nb-NO" smtClean="0"/>
              <a:t>27.04.2017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4126244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B1F85C-07E3-4DDE-A1DC-024CB07EE874}" type="datetimeFigureOut">
              <a:rPr lang="nb-NO" smtClean="0"/>
              <a:t>27.04.2017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1107903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B1F85C-07E3-4DDE-A1DC-024CB07EE874}" type="datetimeFigureOut">
              <a:rPr lang="nb-NO" smtClean="0"/>
              <a:t>27.04.2017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07841AF-769E-41B9-A549-B97575261532}" type="slidenum">
              <a:rPr lang="nb-NO" smtClean="0"/>
              <a:t>‹#›</a:t>
            </a:fld>
            <a:endParaRPr lang="nb-NO"/>
          </a:p>
        </p:txBody>
      </p:sp>
    </p:spTree>
    <p:extLst>
      <p:ext uri="{BB962C8B-B14F-4D97-AF65-F5344CB8AC3E}">
        <p14:creationId xmlns:p14="http://schemas.microsoft.com/office/powerpoint/2010/main" val="343201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nut Holthe">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sp>
        <p:nvSpPr>
          <p:cNvPr id="4" name="TekstSylinder 3"/>
          <p:cNvSpPr txBox="1"/>
          <p:nvPr userDrawn="1"/>
        </p:nvSpPr>
        <p:spPr>
          <a:xfrm>
            <a:off x="3221708" y="1518834"/>
            <a:ext cx="4380209" cy="707886"/>
          </a:xfrm>
          <a:prstGeom prst="rect">
            <a:avLst/>
          </a:prstGeom>
          <a:noFill/>
        </p:spPr>
        <p:txBody>
          <a:bodyPr wrap="square" rtlCol="0">
            <a:spAutoFit/>
          </a:bodyPr>
          <a:lstStyle/>
          <a:p>
            <a:r>
              <a:rPr lang="nb-NO" sz="4000" dirty="0">
                <a:solidFill>
                  <a:schemeClr val="bg1"/>
                </a:solidFill>
                <a:latin typeface="Gill Sans MT" panose="020B0502020104020203" pitchFamily="34" charset="0"/>
              </a:rPr>
              <a:t>Kontaktinformasjon</a:t>
            </a:r>
          </a:p>
        </p:txBody>
      </p:sp>
      <p:sp>
        <p:nvSpPr>
          <p:cNvPr id="5" name="TekstSylinder 4"/>
          <p:cNvSpPr txBox="1"/>
          <p:nvPr userDrawn="1"/>
        </p:nvSpPr>
        <p:spPr>
          <a:xfrm>
            <a:off x="3782878" y="2490719"/>
            <a:ext cx="4626244" cy="2000548"/>
          </a:xfrm>
          <a:prstGeom prst="rect">
            <a:avLst/>
          </a:prstGeom>
          <a:noFill/>
        </p:spPr>
        <p:txBody>
          <a:bodyPr wrap="square" rtlCol="0">
            <a:spAutoFit/>
          </a:bodyPr>
          <a:lstStyle/>
          <a:p>
            <a:r>
              <a:rPr lang="nb-NO" sz="4000" dirty="0">
                <a:solidFill>
                  <a:schemeClr val="bg1"/>
                </a:solidFill>
                <a:effectLst>
                  <a:outerShdw blurRad="38100" dist="38100" dir="2700000" algn="tl">
                    <a:srgbClr val="000000">
                      <a:alpha val="43137"/>
                    </a:srgbClr>
                  </a:outerShdw>
                </a:effectLst>
              </a:rPr>
              <a:t>Knut Holthe</a:t>
            </a:r>
            <a:br>
              <a:rPr lang="nb-NO" sz="2800" dirty="0">
                <a:solidFill>
                  <a:schemeClr val="bg1"/>
                </a:solidFill>
              </a:rPr>
            </a:br>
            <a:r>
              <a:rPr lang="nb-NO" sz="2800" i="1" dirty="0">
                <a:solidFill>
                  <a:schemeClr val="bg1"/>
                </a:solidFill>
              </a:rPr>
              <a:t>Partner/Senior konsulent</a:t>
            </a:r>
          </a:p>
          <a:p>
            <a:r>
              <a:rPr lang="nb-NO" sz="2800" i="1" dirty="0">
                <a:solidFill>
                  <a:schemeClr val="bg1"/>
                </a:solidFill>
              </a:rPr>
              <a:t>knut.holthe@seeyou.no</a:t>
            </a:r>
          </a:p>
          <a:p>
            <a:r>
              <a:rPr lang="nb-NO" sz="2800" i="1" dirty="0">
                <a:solidFill>
                  <a:schemeClr val="bg1"/>
                </a:solidFill>
              </a:rPr>
              <a:t>Telefon: 91345966</a:t>
            </a:r>
          </a:p>
        </p:txBody>
      </p:sp>
    </p:spTree>
    <p:extLst>
      <p:ext uri="{BB962C8B-B14F-4D97-AF65-F5344CB8AC3E}">
        <p14:creationId xmlns:p14="http://schemas.microsoft.com/office/powerpoint/2010/main" val="310584637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idar Skorpen">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sp>
        <p:nvSpPr>
          <p:cNvPr id="4" name="TekstSylinder 3"/>
          <p:cNvSpPr txBox="1"/>
          <p:nvPr userDrawn="1"/>
        </p:nvSpPr>
        <p:spPr>
          <a:xfrm>
            <a:off x="3221708" y="1518834"/>
            <a:ext cx="4380209" cy="707886"/>
          </a:xfrm>
          <a:prstGeom prst="rect">
            <a:avLst/>
          </a:prstGeom>
          <a:noFill/>
        </p:spPr>
        <p:txBody>
          <a:bodyPr wrap="square" rtlCol="0">
            <a:spAutoFit/>
          </a:bodyPr>
          <a:lstStyle/>
          <a:p>
            <a:r>
              <a:rPr lang="nb-NO" sz="4000" dirty="0">
                <a:solidFill>
                  <a:schemeClr val="bg1"/>
                </a:solidFill>
                <a:latin typeface="Gill Sans MT" panose="020B0502020104020203" pitchFamily="34" charset="0"/>
              </a:rPr>
              <a:t>Kontaktinformasjon</a:t>
            </a:r>
          </a:p>
        </p:txBody>
      </p:sp>
      <p:sp>
        <p:nvSpPr>
          <p:cNvPr id="5" name="TekstSylinder 4"/>
          <p:cNvSpPr txBox="1"/>
          <p:nvPr userDrawn="1"/>
        </p:nvSpPr>
        <p:spPr>
          <a:xfrm>
            <a:off x="3782878" y="2490719"/>
            <a:ext cx="4626244" cy="2000548"/>
          </a:xfrm>
          <a:prstGeom prst="rect">
            <a:avLst/>
          </a:prstGeom>
          <a:noFill/>
        </p:spPr>
        <p:txBody>
          <a:bodyPr wrap="square" rtlCol="0">
            <a:spAutoFit/>
          </a:bodyPr>
          <a:lstStyle/>
          <a:p>
            <a:r>
              <a:rPr lang="nb-NO" sz="4000" dirty="0">
                <a:solidFill>
                  <a:schemeClr val="bg1"/>
                </a:solidFill>
                <a:effectLst>
                  <a:outerShdw blurRad="38100" dist="38100" dir="2700000" algn="tl">
                    <a:srgbClr val="000000">
                      <a:alpha val="43137"/>
                    </a:srgbClr>
                  </a:outerShdw>
                </a:effectLst>
              </a:rPr>
              <a:t>Reidar Skorpen</a:t>
            </a:r>
            <a:br>
              <a:rPr lang="nb-NO" sz="2800" dirty="0">
                <a:solidFill>
                  <a:schemeClr val="bg1"/>
                </a:solidFill>
              </a:rPr>
            </a:br>
            <a:r>
              <a:rPr lang="nb-NO" sz="2800" i="1" dirty="0">
                <a:solidFill>
                  <a:schemeClr val="bg1"/>
                </a:solidFill>
              </a:rPr>
              <a:t>Daglig leder/GM</a:t>
            </a:r>
          </a:p>
          <a:p>
            <a:r>
              <a:rPr lang="nb-NO" sz="2800" i="1" dirty="0">
                <a:solidFill>
                  <a:schemeClr val="bg1"/>
                </a:solidFill>
              </a:rPr>
              <a:t>reidar.skorpen@seeyou.no</a:t>
            </a:r>
          </a:p>
          <a:p>
            <a:r>
              <a:rPr lang="nb-NO" sz="2800" i="1" dirty="0">
                <a:solidFill>
                  <a:schemeClr val="bg1"/>
                </a:solidFill>
              </a:rPr>
              <a:t>Telefon: 90521641</a:t>
            </a:r>
          </a:p>
        </p:txBody>
      </p:sp>
    </p:spTree>
    <p:extLst>
      <p:ext uri="{BB962C8B-B14F-4D97-AF65-F5344CB8AC3E}">
        <p14:creationId xmlns:p14="http://schemas.microsoft.com/office/powerpoint/2010/main" val="229437251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831850" y="40857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6"/>
          <p:cNvSpPr>
            <a:spLocks noGrp="1"/>
          </p:cNvSpPr>
          <p:nvPr>
            <p:ph type="title"/>
          </p:nvPr>
        </p:nvSpPr>
        <p:spPr/>
        <p:txBody>
          <a:bodyPr/>
          <a:lstStyle/>
          <a:p>
            <a:r>
              <a:rPr lang="nb-NO"/>
              <a:t>Klikk for å redigere tittelstil</a:t>
            </a:r>
          </a:p>
        </p:txBody>
      </p:sp>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pic>
        <p:nvPicPr>
          <p:cNvPr id="5" name="Bilde 4"/>
          <p:cNvPicPr>
            <a:picLocks noChangeAspect="1"/>
          </p:cNvPicPr>
          <p:nvPr userDrawn="1"/>
        </p:nvPicPr>
        <p:blipFill>
          <a:blip r:embed="rId3"/>
          <a:stretch>
            <a:fillRect/>
          </a:stretch>
        </p:blipFill>
        <p:spPr>
          <a:xfrm>
            <a:off x="217315" y="6095894"/>
            <a:ext cx="924054" cy="762106"/>
          </a:xfrm>
          <a:prstGeom prst="rect">
            <a:avLst/>
          </a:prstGeom>
        </p:spPr>
      </p:pic>
      <p:pic>
        <p:nvPicPr>
          <p:cNvPr id="6" name="Bild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355992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sp>
        <p:nvSpPr>
          <p:cNvPr id="3" name="Plassholder for innhold 2"/>
          <p:cNvSpPr>
            <a:spLocks noGrp="1"/>
          </p:cNvSpPr>
          <p:nvPr>
            <p:ph sz="half" idx="1"/>
          </p:nvPr>
        </p:nvSpPr>
        <p:spPr>
          <a:xfrm>
            <a:off x="838200" y="1825625"/>
            <a:ext cx="5181600" cy="376151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376151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p:cNvSpPr>
            <a:spLocks noGrp="1"/>
          </p:cNvSpPr>
          <p:nvPr>
            <p:ph type="title"/>
          </p:nvPr>
        </p:nvSpPr>
        <p:spPr/>
        <p:txBody>
          <a:bodyPr/>
          <a:lstStyle/>
          <a:p>
            <a:r>
              <a:rPr lang="nb-NO"/>
              <a:t>Klikk for å redigere tittelstil</a:t>
            </a:r>
          </a:p>
        </p:txBody>
      </p:sp>
      <p:pic>
        <p:nvPicPr>
          <p:cNvPr id="6" name="Bilde 5"/>
          <p:cNvPicPr>
            <a:picLocks noChangeAspect="1"/>
          </p:cNvPicPr>
          <p:nvPr userDrawn="1"/>
        </p:nvPicPr>
        <p:blipFill>
          <a:blip r:embed="rId3"/>
          <a:stretch>
            <a:fillRect/>
          </a:stretch>
        </p:blipFill>
        <p:spPr>
          <a:xfrm>
            <a:off x="217315" y="6095894"/>
            <a:ext cx="924054" cy="762106"/>
          </a:xfrm>
          <a:prstGeom prst="rect">
            <a:avLst/>
          </a:prstGeom>
        </p:spPr>
      </p:pic>
      <p:pic>
        <p:nvPicPr>
          <p:cNvPr id="7" name="Bild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106092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6361" cy="6858000"/>
          </a:xfrm>
          <a:prstGeom prst="rect">
            <a:avLst/>
          </a:prstGeom>
        </p:spPr>
      </p:pic>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4" name="Plassholder for innhold 3"/>
          <p:cNvSpPr>
            <a:spLocks noGrp="1"/>
          </p:cNvSpPr>
          <p:nvPr>
            <p:ph sz="half" idx="2"/>
          </p:nvPr>
        </p:nvSpPr>
        <p:spPr>
          <a:xfrm>
            <a:off x="839788" y="2505075"/>
            <a:ext cx="5157787" cy="308206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08206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tel 9"/>
          <p:cNvSpPr>
            <a:spLocks noGrp="1"/>
          </p:cNvSpPr>
          <p:nvPr>
            <p:ph type="title"/>
          </p:nvPr>
        </p:nvSpPr>
        <p:spPr/>
        <p:txBody>
          <a:bodyPr/>
          <a:lstStyle/>
          <a:p>
            <a:r>
              <a:rPr lang="nb-NO"/>
              <a:t>Klikk for å redigere tittelstil</a:t>
            </a:r>
          </a:p>
        </p:txBody>
      </p:sp>
      <p:pic>
        <p:nvPicPr>
          <p:cNvPr id="8" name="Bilde 7"/>
          <p:cNvPicPr>
            <a:picLocks noChangeAspect="1"/>
          </p:cNvPicPr>
          <p:nvPr userDrawn="1"/>
        </p:nvPicPr>
        <p:blipFill>
          <a:blip r:embed="rId3"/>
          <a:stretch>
            <a:fillRect/>
          </a:stretch>
        </p:blipFill>
        <p:spPr>
          <a:xfrm>
            <a:off x="217315" y="6095894"/>
            <a:ext cx="924054" cy="762106"/>
          </a:xfrm>
          <a:prstGeom prst="rect">
            <a:avLst/>
          </a:prstGeom>
        </p:spPr>
      </p:pic>
      <p:pic>
        <p:nvPicPr>
          <p:cNvPr id="9" name="Bild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688" y="5983494"/>
            <a:ext cx="776545" cy="750006"/>
          </a:xfrm>
          <a:prstGeom prst="rect">
            <a:avLst/>
          </a:prstGeom>
        </p:spPr>
      </p:pic>
    </p:spTree>
    <p:extLst>
      <p:ext uri="{BB962C8B-B14F-4D97-AF65-F5344CB8AC3E}">
        <p14:creationId xmlns:p14="http://schemas.microsoft.com/office/powerpoint/2010/main" val="3741884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6579709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0" r:id="rId4"/>
    <p:sldLayoutId id="2147483661" r:id="rId5"/>
    <p:sldLayoutId id="2147483662" r:id="rId6"/>
    <p:sldLayoutId id="2147483651" r:id="rId7"/>
    <p:sldLayoutId id="2147483652" r:id="rId8"/>
    <p:sldLayoutId id="2147483653"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1F85C-07E3-4DDE-A1DC-024CB07EE874}" type="datetimeFigureOut">
              <a:rPr lang="nb-NO" smtClean="0"/>
              <a:t>27.04.2017</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841AF-769E-41B9-A549-B97575261532}" type="slidenum">
              <a:rPr lang="nb-NO" smtClean="0"/>
              <a:t>‹#›</a:t>
            </a:fld>
            <a:endParaRPr lang="nb-NO"/>
          </a:p>
        </p:txBody>
      </p:sp>
    </p:spTree>
    <p:extLst>
      <p:ext uri="{BB962C8B-B14F-4D97-AF65-F5344CB8AC3E}">
        <p14:creationId xmlns:p14="http://schemas.microsoft.com/office/powerpoint/2010/main" val="152417491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1F85C-07E3-4DDE-A1DC-024CB07EE874}" type="datetimeFigureOut">
              <a:rPr lang="nb-NO" smtClean="0"/>
              <a:t>27.04.2017</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841AF-769E-41B9-A549-B97575261532}" type="slidenum">
              <a:rPr lang="nb-NO" smtClean="0"/>
              <a:t>‹#›</a:t>
            </a:fld>
            <a:endParaRPr lang="nb-NO"/>
          </a:p>
        </p:txBody>
      </p:sp>
    </p:spTree>
    <p:extLst>
      <p:ext uri="{BB962C8B-B14F-4D97-AF65-F5344CB8AC3E}">
        <p14:creationId xmlns:p14="http://schemas.microsoft.com/office/powerpoint/2010/main" val="11489732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2.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3.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4.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5.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6.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7.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chart" Target="../charts/chart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9.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0.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chart" Target="../charts/chart11.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12.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13.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4.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chart" Target="../charts/chart15.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16.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2"/>
          <p:cNvSpPr txBox="1">
            <a:spLocks/>
          </p:cNvSpPr>
          <p:nvPr/>
        </p:nvSpPr>
        <p:spPr bwMode="auto">
          <a:xfrm>
            <a:off x="138357" y="2934922"/>
            <a:ext cx="4746259" cy="1472955"/>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3200" b="0" i="0" u="none" strike="noStrike" kern="0" cap="none" spc="0" normalizeH="0" baseline="0" noProof="0" dirty="0">
                <a:ln>
                  <a:noFill/>
                </a:ln>
                <a:solidFill>
                  <a:sysClr val="windowText" lastClr="000000"/>
                </a:solidFill>
                <a:effectLst/>
                <a:uLnTx/>
                <a:uFillTx/>
                <a:latin typeface="Arial Black" pitchFamily="34" charset="0"/>
                <a:ea typeface="+mj-ea"/>
                <a:cs typeface="+mj-cs"/>
                <a:sym typeface="Arial" pitchFamily="34" charset="0"/>
              </a:rPr>
              <a:t>”Best i test” </a:t>
            </a:r>
            <a:br>
              <a:rPr kumimoji="0" lang="sv-SE" sz="3200" b="0" i="0" u="none" strike="noStrike" kern="0" cap="none" spc="0" normalizeH="0" baseline="0" noProof="0" dirty="0">
                <a:ln>
                  <a:noFill/>
                </a:ln>
                <a:solidFill>
                  <a:sysClr val="windowText" lastClr="000000"/>
                </a:solidFill>
                <a:effectLst/>
                <a:uLnTx/>
                <a:uFillTx/>
                <a:latin typeface="Arial Black" pitchFamily="34" charset="0"/>
                <a:ea typeface="+mj-ea"/>
                <a:cs typeface="+mj-cs"/>
                <a:sym typeface="Arial" pitchFamily="34" charset="0"/>
              </a:rPr>
            </a:br>
            <a:r>
              <a:rPr kumimoji="0" lang="sv-SE" sz="3200" b="0" i="0" u="none" strike="noStrike" kern="0" cap="none" spc="0" normalizeH="0" baseline="0" noProof="0" dirty="0">
                <a:ln>
                  <a:noFill/>
                </a:ln>
                <a:solidFill>
                  <a:sysClr val="windowText" lastClr="000000"/>
                </a:solidFill>
                <a:effectLst/>
                <a:uLnTx/>
                <a:uFillTx/>
                <a:latin typeface="Arial Black" pitchFamily="34" charset="0"/>
                <a:ea typeface="+mj-ea"/>
                <a:cs typeface="+mj-cs"/>
                <a:sym typeface="Arial" pitchFamily="34" charset="0"/>
              </a:rPr>
              <a:t>Kundeserviceprisen 2017 </a:t>
            </a:r>
          </a:p>
        </p:txBody>
      </p:sp>
    </p:spTree>
    <p:extLst>
      <p:ext uri="{BB962C8B-B14F-4D97-AF65-F5344CB8AC3E}">
        <p14:creationId xmlns:p14="http://schemas.microsoft.com/office/powerpoint/2010/main" val="34898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AVIS</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5854641" y="2351190"/>
            <a:ext cx="3312368" cy="255454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Adresseavisen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Aftenposten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Bergens Tidende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DN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Drammens Tid.</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Finansavisen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Fædrelandsvennen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Morgenbladet</a:t>
            </a:r>
          </a:p>
        </p:txBody>
      </p:sp>
      <p:sp>
        <p:nvSpPr>
          <p:cNvPr id="7" name="TekstSylinder 6"/>
          <p:cNvSpPr txBox="1"/>
          <p:nvPr/>
        </p:nvSpPr>
        <p:spPr>
          <a:xfrm>
            <a:off x="8567788" y="2351190"/>
            <a:ext cx="3312368" cy="255454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Nordlys</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Oppland Arb. Blad</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Romerikes blad</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Stavanger Aftenblad</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Sunnmørsposten</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Trønderavisa</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Tønsberg blad</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endParaRPr kumimoji="0" lang="nb-NO" sz="2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77679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5" name="Picture 2" descr="https://nxtmediaconference.no/wp-content/uploads/2014/12/adresseavis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8677" y="2459655"/>
            <a:ext cx="7694645" cy="193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6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pic>
        <p:nvPicPr>
          <p:cNvPr id="5" name="Picture 2" descr="https://nxtmediaconference.no/wp-content/uploads/2014/12/adresseavis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3705" y="3522716"/>
            <a:ext cx="3498762" cy="8815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p:cNvPr>
          <p:cNvGraphicFramePr>
            <a:graphicFrameLocks/>
          </p:cNvGraphicFramePr>
          <p:nvPr>
            <p:extLst/>
          </p:nvPr>
        </p:nvGraphicFramePr>
        <p:xfrm>
          <a:off x="335561" y="836785"/>
          <a:ext cx="7197754" cy="54717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4779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BANK</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082567"/>
            <a:ext cx="4027590" cy="317009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BN bank</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DNB</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Danske Bank</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Fana Sparebank</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Gjensidige Bank</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Nordea</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Skandiabanken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Sparebanken Møre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Sparebank 1 Oslo &amp; Akershus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Storebrand Bank</a:t>
            </a:r>
          </a:p>
        </p:txBody>
      </p:sp>
    </p:spTree>
    <p:extLst>
      <p:ext uri="{BB962C8B-B14F-4D97-AF65-F5344CB8AC3E}">
        <p14:creationId xmlns:p14="http://schemas.microsoft.com/office/powerpoint/2010/main" val="371231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1028" name="Picture 4" descr="https://www.17-mai.no/nd/wp-content/uploads/2016/05/FSb_R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153" y="2498587"/>
            <a:ext cx="7849693" cy="186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5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7" name="Diagram 6">
            <a:extLst>
              <a:ext uri="{FF2B5EF4-FFF2-40B4-BE49-F238E27FC236}">
                <a16:creationId xmlns:a16="http://schemas.microsoft.com/office/drawing/2014/main" id="{65C912FC-CEF6-4B04-8781-3FAB5D5ED534}"/>
              </a:ext>
            </a:extLst>
          </p:cNvPr>
          <p:cNvGraphicFramePr>
            <a:graphicFrameLocks/>
          </p:cNvGraphicFramePr>
          <p:nvPr>
            <p:extLst/>
          </p:nvPr>
        </p:nvGraphicFramePr>
        <p:xfrm>
          <a:off x="335559" y="847288"/>
          <a:ext cx="7197755" cy="546962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4" descr="https://www.17-mai.no/nd/wp-content/uploads/2016/05/FSb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663" y="2963793"/>
            <a:ext cx="3924846" cy="93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68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BREDBÅND</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356764"/>
            <a:ext cx="4027590" cy="255454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Canal Digital Bredbånd</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Eidsiva Bredbånd</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GET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Homenet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Ice.net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Lyse Bredbånd</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NextGenTel</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Telenor Bredbånd</a:t>
            </a:r>
          </a:p>
        </p:txBody>
      </p:sp>
    </p:spTree>
    <p:extLst>
      <p:ext uri="{BB962C8B-B14F-4D97-AF65-F5344CB8AC3E}">
        <p14:creationId xmlns:p14="http://schemas.microsoft.com/office/powerpoint/2010/main" val="276702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3074" name="Picture 2" descr="https://kreditthjelpen.no/images/mobilabonnement/25-01-2017_ice_net_gul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963" y="2324100"/>
            <a:ext cx="517207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4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6" name="Diagram 5">
            <a:extLst>
              <a:ext uri="{FF2B5EF4-FFF2-40B4-BE49-F238E27FC236}">
                <a16:creationId xmlns:a16="http://schemas.microsoft.com/office/drawing/2014/main" id="{B2080EDD-41AA-425B-AB08-51461EF80C26}"/>
              </a:ext>
            </a:extLst>
          </p:cNvPr>
          <p:cNvGraphicFramePr>
            <a:graphicFrameLocks/>
          </p:cNvGraphicFramePr>
          <p:nvPr>
            <p:extLst/>
          </p:nvPr>
        </p:nvGraphicFramePr>
        <p:xfrm>
          <a:off x="335560" y="838899"/>
          <a:ext cx="7197754" cy="547801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https://kreditthjelpen.no/images/mobilabonnement/25-01-2017_ice_net_gul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067" y="3025454"/>
            <a:ext cx="2586038"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873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BÅTREISE</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818429"/>
            <a:ext cx="4027590" cy="1631216"/>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Color Line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DFDS Seaways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Fjordline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Hurtigruten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Stena Line</a:t>
            </a:r>
          </a:p>
        </p:txBody>
      </p:sp>
    </p:spTree>
    <p:extLst>
      <p:ext uri="{BB962C8B-B14F-4D97-AF65-F5344CB8AC3E}">
        <p14:creationId xmlns:p14="http://schemas.microsoft.com/office/powerpoint/2010/main" val="3049240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Kundeserviceprisen – «Best i test»</a:t>
            </a:r>
          </a:p>
        </p:txBody>
      </p:sp>
      <p:sp>
        <p:nvSpPr>
          <p:cNvPr id="3" name="Plassholder for innhold 2"/>
          <p:cNvSpPr>
            <a:spLocks noGrp="1"/>
          </p:cNvSpPr>
          <p:nvPr>
            <p:ph idx="1"/>
          </p:nvPr>
        </p:nvSpPr>
        <p:spPr>
          <a:xfrm>
            <a:off x="838200" y="2372702"/>
            <a:ext cx="10515600" cy="3207483"/>
          </a:xfrm>
        </p:spPr>
        <p:txBody>
          <a:bodyPr>
            <a:normAutofit lnSpcReduction="10000"/>
          </a:bodyPr>
          <a:lstStyle/>
          <a:p>
            <a:pPr marL="514350" indent="-514350">
              <a:buFont typeface="+mj-lt"/>
              <a:buAutoNum type="arabicPeriod"/>
            </a:pPr>
            <a:r>
              <a:rPr lang="nb-NO" sz="3200" dirty="0"/>
              <a:t>Arrangert for 11. gang i 2017</a:t>
            </a:r>
          </a:p>
          <a:p>
            <a:pPr marL="514350" indent="-514350">
              <a:buFont typeface="+mj-lt"/>
              <a:buAutoNum type="arabicPeriod"/>
            </a:pPr>
            <a:r>
              <a:rPr lang="nb-NO" sz="3200" dirty="0"/>
              <a:t>16 bransjer</a:t>
            </a:r>
          </a:p>
          <a:p>
            <a:pPr marL="514350" indent="-514350">
              <a:buFont typeface="+mj-lt"/>
              <a:buAutoNum type="arabicPeriod"/>
            </a:pPr>
            <a:r>
              <a:rPr lang="nb-NO" sz="3200" dirty="0"/>
              <a:t>132 kundesentre er målt</a:t>
            </a:r>
          </a:p>
          <a:p>
            <a:pPr marL="514350" indent="-514350">
              <a:buFont typeface="+mj-lt"/>
              <a:buAutoNum type="arabicPeriod"/>
            </a:pPr>
            <a:r>
              <a:rPr lang="nb-NO" sz="3200" dirty="0"/>
              <a:t>14 nye kundesentre i 2017</a:t>
            </a:r>
          </a:p>
          <a:p>
            <a:pPr marL="514350" indent="-514350">
              <a:buFont typeface="+mj-lt"/>
              <a:buAutoNum type="arabicPeriod"/>
            </a:pPr>
            <a:r>
              <a:rPr lang="nb-NO" sz="3200" dirty="0"/>
              <a:t>3.300 samtaler gjennomført fra </a:t>
            </a:r>
            <a:br>
              <a:rPr lang="nb-NO" sz="3200" dirty="0"/>
            </a:br>
            <a:r>
              <a:rPr lang="nb-NO" sz="3200" dirty="0"/>
              <a:t>5. desember - 8. mars </a:t>
            </a:r>
          </a:p>
        </p:txBody>
      </p:sp>
    </p:spTree>
    <p:extLst>
      <p:ext uri="{BB962C8B-B14F-4D97-AF65-F5344CB8AC3E}">
        <p14:creationId xmlns:p14="http://schemas.microsoft.com/office/powerpoint/2010/main" val="3842805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4098" name="Picture 2" descr="https://www.ibsenreiser.no/images/stories/hurtigruten/HR_logo_horizontal_3D_RGB_p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613" y="1990725"/>
            <a:ext cx="8486775"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2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5" name="Diagram 4">
            <a:extLst>
              <a:ext uri="{FF2B5EF4-FFF2-40B4-BE49-F238E27FC236}">
                <a16:creationId xmlns:a16="http://schemas.microsoft.com/office/drawing/2014/main" id="{DA097AEF-C77B-4468-A01E-47AF646FB66E}"/>
              </a:ext>
            </a:extLst>
          </p:cNvPr>
          <p:cNvGraphicFramePr>
            <a:graphicFrameLocks/>
          </p:cNvGraphicFramePr>
          <p:nvPr>
            <p:extLst/>
          </p:nvPr>
        </p:nvGraphicFramePr>
        <p:xfrm>
          <a:off x="335560" y="838898"/>
          <a:ext cx="7214531" cy="547801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 descr="https://www.ibsenreiser.no/images/stories/hurtigruten/HR_logo_horizontal_3D_RGB_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706" y="2852704"/>
            <a:ext cx="3869687" cy="131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04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ELEKTRO</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510652"/>
            <a:ext cx="4027590" cy="224676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Elkjøp</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err="1">
                <a:ln>
                  <a:noFill/>
                </a:ln>
                <a:solidFill>
                  <a:sysClr val="windowText" lastClr="000000"/>
                </a:solidFill>
                <a:effectLst/>
                <a:uLnTx/>
                <a:uFillTx/>
                <a:latin typeface="Gill Sans MT" panose="020B0502020104020203" pitchFamily="34" charset="0"/>
              </a:rPr>
              <a:t>Euronics</a:t>
            </a:r>
            <a:endPar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Expert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Hi-Fi klubben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Komplett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Lefdal</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SIBA</a:t>
            </a:r>
          </a:p>
        </p:txBody>
      </p:sp>
    </p:spTree>
    <p:extLst>
      <p:ext uri="{BB962C8B-B14F-4D97-AF65-F5344CB8AC3E}">
        <p14:creationId xmlns:p14="http://schemas.microsoft.com/office/powerpoint/2010/main" val="57963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6146" name="Picture 2" descr="https://media.licdn.com/media/p/3/005/07d/13f/32b586a.png"/>
          <p:cNvPicPr>
            <a:picLocks noChangeAspect="1" noChangeArrowheads="1"/>
          </p:cNvPicPr>
          <p:nvPr/>
        </p:nvPicPr>
        <p:blipFill rotWithShape="1">
          <a:blip r:embed="rId2">
            <a:extLst>
              <a:ext uri="{28A0092B-C50C-407E-A947-70E740481C1C}">
                <a14:useLocalDpi xmlns:a14="http://schemas.microsoft.com/office/drawing/2010/main" val="0"/>
              </a:ext>
            </a:extLst>
          </a:blip>
          <a:srcRect b="33388"/>
          <a:stretch/>
        </p:blipFill>
        <p:spPr bwMode="auto">
          <a:xfrm>
            <a:off x="2638070" y="2630298"/>
            <a:ext cx="6915859" cy="159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7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6" name="Diagram 5">
            <a:extLst>
              <a:ext uri="{FF2B5EF4-FFF2-40B4-BE49-F238E27FC236}">
                <a16:creationId xmlns:a16="http://schemas.microsoft.com/office/drawing/2014/main" id="{F16AA8CF-E30A-4135-81D2-2D410B07E0BF}"/>
              </a:ext>
            </a:extLst>
          </p:cNvPr>
          <p:cNvGraphicFramePr>
            <a:graphicFrameLocks/>
          </p:cNvGraphicFramePr>
          <p:nvPr>
            <p:extLst/>
          </p:nvPr>
        </p:nvGraphicFramePr>
        <p:xfrm>
          <a:off x="335560" y="847288"/>
          <a:ext cx="7197753" cy="547801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https://media.licdn.com/media/p/3/005/07d/13f/32b586a.png"/>
          <p:cNvPicPr>
            <a:picLocks noChangeAspect="1" noChangeArrowheads="1"/>
          </p:cNvPicPr>
          <p:nvPr/>
        </p:nvPicPr>
        <p:blipFill rotWithShape="1">
          <a:blip r:embed="rId3">
            <a:extLst>
              <a:ext uri="{28A0092B-C50C-407E-A947-70E740481C1C}">
                <a14:useLocalDpi xmlns:a14="http://schemas.microsoft.com/office/drawing/2010/main" val="0"/>
              </a:ext>
            </a:extLst>
          </a:blip>
          <a:srcRect b="33388"/>
          <a:stretch/>
        </p:blipFill>
        <p:spPr bwMode="auto">
          <a:xfrm>
            <a:off x="7671465" y="2914681"/>
            <a:ext cx="4453423" cy="102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33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ÅPEN KLASSE</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202876"/>
            <a:ext cx="4027590" cy="286232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Adams matkasse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Digitale Medier 1881</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Fjellinjen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HELP forsikring</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IKEA</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Mester Grønn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NSB</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Vinmonopolet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latin typeface="Gill Sans MT" panose="020B0502020104020203" pitchFamily="34" charset="0"/>
              </a:rPr>
              <a:t>Vitamail</a:t>
            </a:r>
          </a:p>
        </p:txBody>
      </p:sp>
    </p:spTree>
    <p:extLst>
      <p:ext uri="{BB962C8B-B14F-4D97-AF65-F5344CB8AC3E}">
        <p14:creationId xmlns:p14="http://schemas.microsoft.com/office/powerpoint/2010/main" val="215580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8194" name="Picture 2" descr="http://www.skistorsenter.no/globalassets/fellesgemensamt---webolavthon.no/-butikklogos/m/mester-gronnlogo-500x300-px.png"/>
          <p:cNvPicPr>
            <a:picLocks noChangeAspect="1" noChangeArrowheads="1"/>
          </p:cNvPicPr>
          <p:nvPr/>
        </p:nvPicPr>
        <p:blipFill rotWithShape="1">
          <a:blip r:embed="rId2">
            <a:extLst>
              <a:ext uri="{28A0092B-C50C-407E-A947-70E740481C1C}">
                <a14:useLocalDpi xmlns:a14="http://schemas.microsoft.com/office/drawing/2010/main" val="0"/>
              </a:ext>
            </a:extLst>
          </a:blip>
          <a:srcRect t="20129" b="20569"/>
          <a:stretch/>
        </p:blipFill>
        <p:spPr bwMode="auto">
          <a:xfrm>
            <a:off x="3714750" y="2575420"/>
            <a:ext cx="4762500" cy="169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08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5" name="Diagram 4">
            <a:extLst>
              <a:ext uri="{FF2B5EF4-FFF2-40B4-BE49-F238E27FC236}">
                <a16:creationId xmlns:a16="http://schemas.microsoft.com/office/drawing/2014/main" id="{8FC4DD6A-3C5F-477F-BBB8-407B8E7A0CCE}"/>
              </a:ext>
            </a:extLst>
          </p:cNvPr>
          <p:cNvGraphicFramePr>
            <a:graphicFrameLocks/>
          </p:cNvGraphicFramePr>
          <p:nvPr>
            <p:extLst/>
          </p:nvPr>
        </p:nvGraphicFramePr>
        <p:xfrm>
          <a:off x="336302" y="846926"/>
          <a:ext cx="7205401" cy="5469984"/>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 descr="http://www.skistorsenter.no/globalassets/fellesgemensamt---webolavthon.no/-butikklogos/m/mester-gronnlogo-500x300-px.png"/>
          <p:cNvPicPr>
            <a:picLocks noChangeAspect="1" noChangeArrowheads="1"/>
          </p:cNvPicPr>
          <p:nvPr/>
        </p:nvPicPr>
        <p:blipFill rotWithShape="1">
          <a:blip r:embed="rId3">
            <a:extLst>
              <a:ext uri="{28A0092B-C50C-407E-A947-70E740481C1C}">
                <a14:useLocalDpi xmlns:a14="http://schemas.microsoft.com/office/drawing/2010/main" val="0"/>
              </a:ext>
            </a:extLst>
          </a:blip>
          <a:srcRect t="20129" b="20569"/>
          <a:stretch/>
        </p:blipFill>
        <p:spPr bwMode="auto">
          <a:xfrm>
            <a:off x="8304714" y="2981167"/>
            <a:ext cx="3376744" cy="120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529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ENERGI</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015409"/>
            <a:ext cx="4027590" cy="338554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Eidsiva Energi</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Fjordkraft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Gudbrandsdal Energi</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Hafslund</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Ishavskraft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LOS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Lyse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err="1">
                <a:ln>
                  <a:noFill/>
                </a:ln>
                <a:solidFill>
                  <a:sysClr val="windowText" lastClr="000000"/>
                </a:solidFill>
                <a:effectLst/>
                <a:uLnTx/>
                <a:uFillTx/>
                <a:latin typeface="Gill Sans MT" panose="020B0502020104020203" pitchFamily="34" charset="0"/>
              </a:rPr>
              <a:t>NorgesEnergi</a:t>
            </a:r>
            <a:endPar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NTE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Nord Østerdal Kraftlag</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Trondheim kraft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Trønderenergi</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Tussa kraft</a:t>
            </a:r>
          </a:p>
        </p:txBody>
      </p:sp>
    </p:spTree>
    <p:extLst>
      <p:ext uri="{BB962C8B-B14F-4D97-AF65-F5344CB8AC3E}">
        <p14:creationId xmlns:p14="http://schemas.microsoft.com/office/powerpoint/2010/main" val="1622607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320" y="2017086"/>
            <a:ext cx="3831359" cy="2823828"/>
          </a:xfrm>
          <a:prstGeom prst="rect">
            <a:avLst/>
          </a:prstGeom>
        </p:spPr>
      </p:pic>
    </p:spTree>
    <p:extLst>
      <p:ext uri="{BB962C8B-B14F-4D97-AF65-F5344CB8AC3E}">
        <p14:creationId xmlns:p14="http://schemas.microsoft.com/office/powerpoint/2010/main" val="36170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838200" y="365125"/>
            <a:ext cx="10515600" cy="1325563"/>
          </a:xfrm>
        </p:spPr>
        <p:txBody>
          <a:bodyPr/>
          <a:lstStyle/>
          <a:p>
            <a:r>
              <a:rPr lang="nb-NO" dirty="0"/>
              <a:t>Tidligere års vinnere</a:t>
            </a:r>
          </a:p>
        </p:txBody>
      </p:sp>
      <p:graphicFrame>
        <p:nvGraphicFramePr>
          <p:cNvPr id="7" name="Tabell 6"/>
          <p:cNvGraphicFramePr>
            <a:graphicFrameLocks noGrp="1"/>
          </p:cNvGraphicFramePr>
          <p:nvPr>
            <p:extLst/>
          </p:nvPr>
        </p:nvGraphicFramePr>
        <p:xfrm>
          <a:off x="3407747" y="1625374"/>
          <a:ext cx="5376506" cy="4729480"/>
        </p:xfrm>
        <a:graphic>
          <a:graphicData uri="http://schemas.openxmlformats.org/drawingml/2006/table">
            <a:tbl>
              <a:tblPr firstRow="1" bandRow="1">
                <a:tableStyleId>{8799B23B-EC83-4686-B30A-512413B5E67A}</a:tableStyleId>
              </a:tblPr>
              <a:tblGrid>
                <a:gridCol w="754380">
                  <a:extLst>
                    <a:ext uri="{9D8B030D-6E8A-4147-A177-3AD203B41FA5}">
                      <a16:colId xmlns:a16="http://schemas.microsoft.com/office/drawing/2014/main" val="2710690514"/>
                    </a:ext>
                  </a:extLst>
                </a:gridCol>
                <a:gridCol w="3452327">
                  <a:extLst>
                    <a:ext uri="{9D8B030D-6E8A-4147-A177-3AD203B41FA5}">
                      <a16:colId xmlns:a16="http://schemas.microsoft.com/office/drawing/2014/main" val="3979891460"/>
                    </a:ext>
                  </a:extLst>
                </a:gridCol>
                <a:gridCol w="1169799">
                  <a:extLst>
                    <a:ext uri="{9D8B030D-6E8A-4147-A177-3AD203B41FA5}">
                      <a16:colId xmlns:a16="http://schemas.microsoft.com/office/drawing/2014/main" val="944305383"/>
                    </a:ext>
                  </a:extLst>
                </a:gridCol>
              </a:tblGrid>
              <a:tr h="370840">
                <a:tc>
                  <a:txBody>
                    <a:bodyPr/>
                    <a:lstStyle/>
                    <a:p>
                      <a:pPr algn="ctr"/>
                      <a:r>
                        <a:rPr lang="nb-NO" dirty="0">
                          <a:solidFill>
                            <a:schemeClr val="bg1"/>
                          </a:solidFill>
                        </a:rPr>
                        <a:t>ÅR</a:t>
                      </a:r>
                    </a:p>
                  </a:txBody>
                  <a:tcPr>
                    <a:solidFill>
                      <a:srgbClr val="5D3665"/>
                    </a:solidFill>
                  </a:tcPr>
                </a:tc>
                <a:tc>
                  <a:txBody>
                    <a:bodyPr/>
                    <a:lstStyle/>
                    <a:p>
                      <a:pPr algn="ctr"/>
                      <a:r>
                        <a:rPr lang="nb-NO" dirty="0">
                          <a:solidFill>
                            <a:schemeClr val="bg1"/>
                          </a:solidFill>
                        </a:rPr>
                        <a:t>SELSKAP</a:t>
                      </a:r>
                    </a:p>
                  </a:txBody>
                  <a:tcPr>
                    <a:solidFill>
                      <a:srgbClr val="5D3665"/>
                    </a:solidFill>
                  </a:tcPr>
                </a:tc>
                <a:tc>
                  <a:txBody>
                    <a:bodyPr/>
                    <a:lstStyle/>
                    <a:p>
                      <a:pPr algn="ctr"/>
                      <a:r>
                        <a:rPr lang="nb-NO" dirty="0">
                          <a:solidFill>
                            <a:schemeClr val="bg1"/>
                          </a:solidFill>
                        </a:rPr>
                        <a:t>RESULTAT</a:t>
                      </a:r>
                    </a:p>
                  </a:txBody>
                  <a:tcPr>
                    <a:solidFill>
                      <a:srgbClr val="5D3665"/>
                    </a:solidFill>
                  </a:tcPr>
                </a:tc>
                <a:extLst>
                  <a:ext uri="{0D108BD9-81ED-4DB2-BD59-A6C34878D82A}">
                    <a16:rowId xmlns:a16="http://schemas.microsoft.com/office/drawing/2014/main" val="2376442354"/>
                  </a:ext>
                </a:extLst>
              </a:tr>
              <a:tr h="370840">
                <a:tc>
                  <a:txBody>
                    <a:bodyPr/>
                    <a:lstStyle/>
                    <a:p>
                      <a:r>
                        <a:rPr lang="nb-NO" sz="2000" dirty="0"/>
                        <a:t>2017</a:t>
                      </a:r>
                    </a:p>
                  </a:txBody>
                  <a:tcPr/>
                </a:tc>
                <a:tc>
                  <a:txBody>
                    <a:bodyPr/>
                    <a:lstStyle/>
                    <a:p>
                      <a:r>
                        <a:rPr lang="nb-NO" sz="2000" dirty="0"/>
                        <a:t>xxx</a:t>
                      </a:r>
                    </a:p>
                  </a:txBody>
                  <a:tcPr/>
                </a:tc>
                <a:tc>
                  <a:txBody>
                    <a:bodyPr/>
                    <a:lstStyle/>
                    <a:p>
                      <a:r>
                        <a:rPr lang="nb-NO" sz="2000" dirty="0" err="1"/>
                        <a:t>xx,x</a:t>
                      </a:r>
                      <a:r>
                        <a:rPr lang="nb-NO" sz="2000" dirty="0"/>
                        <a:t>%</a:t>
                      </a:r>
                    </a:p>
                  </a:txBody>
                  <a:tcPr/>
                </a:tc>
                <a:extLst>
                  <a:ext uri="{0D108BD9-81ED-4DB2-BD59-A6C34878D82A}">
                    <a16:rowId xmlns:a16="http://schemas.microsoft.com/office/drawing/2014/main" val="1750499277"/>
                  </a:ext>
                </a:extLst>
              </a:tr>
              <a:tr h="370840">
                <a:tc>
                  <a:txBody>
                    <a:bodyPr/>
                    <a:lstStyle/>
                    <a:p>
                      <a:r>
                        <a:rPr lang="nb-NO" sz="2000" dirty="0"/>
                        <a:t>2016</a:t>
                      </a:r>
                    </a:p>
                  </a:txBody>
                  <a:tcPr/>
                </a:tc>
                <a:tc>
                  <a:txBody>
                    <a:bodyPr/>
                    <a:lstStyle/>
                    <a:p>
                      <a:r>
                        <a:rPr lang="nb-NO" sz="2000" dirty="0"/>
                        <a:t>Sunnmørsposten</a:t>
                      </a:r>
                    </a:p>
                  </a:txBody>
                  <a:tcPr/>
                </a:tc>
                <a:tc>
                  <a:txBody>
                    <a:bodyPr/>
                    <a:lstStyle/>
                    <a:p>
                      <a:r>
                        <a:rPr lang="nb-NO" sz="2000" dirty="0"/>
                        <a:t>94,8%</a:t>
                      </a:r>
                    </a:p>
                  </a:txBody>
                  <a:tcPr/>
                </a:tc>
                <a:extLst>
                  <a:ext uri="{0D108BD9-81ED-4DB2-BD59-A6C34878D82A}">
                    <a16:rowId xmlns:a16="http://schemas.microsoft.com/office/drawing/2014/main" val="3503114378"/>
                  </a:ext>
                </a:extLst>
              </a:tr>
              <a:tr h="370840">
                <a:tc>
                  <a:txBody>
                    <a:bodyPr/>
                    <a:lstStyle/>
                    <a:p>
                      <a:r>
                        <a:rPr lang="nb-NO" sz="2000" dirty="0"/>
                        <a:t>2015</a:t>
                      </a:r>
                    </a:p>
                  </a:txBody>
                  <a:tcPr/>
                </a:tc>
                <a:tc>
                  <a:txBody>
                    <a:bodyPr/>
                    <a:lstStyle/>
                    <a:p>
                      <a:r>
                        <a:rPr lang="nb-NO" sz="2000" dirty="0" err="1"/>
                        <a:t>Sector</a:t>
                      </a:r>
                      <a:r>
                        <a:rPr lang="nb-NO" sz="2000" dirty="0"/>
                        <a:t> Alarm, Tele2 og Vitamail </a:t>
                      </a:r>
                    </a:p>
                  </a:txBody>
                  <a:tcPr/>
                </a:tc>
                <a:tc>
                  <a:txBody>
                    <a:bodyPr/>
                    <a:lstStyle/>
                    <a:p>
                      <a:r>
                        <a:rPr lang="nb-NO" sz="2000" dirty="0"/>
                        <a:t>92,3%</a:t>
                      </a:r>
                    </a:p>
                  </a:txBody>
                  <a:tcPr/>
                </a:tc>
                <a:extLst>
                  <a:ext uri="{0D108BD9-81ED-4DB2-BD59-A6C34878D82A}">
                    <a16:rowId xmlns:a16="http://schemas.microsoft.com/office/drawing/2014/main" val="3061088560"/>
                  </a:ext>
                </a:extLst>
              </a:tr>
              <a:tr h="370840">
                <a:tc>
                  <a:txBody>
                    <a:bodyPr/>
                    <a:lstStyle/>
                    <a:p>
                      <a:r>
                        <a:rPr lang="nb-NO" sz="2000" dirty="0"/>
                        <a:t>2014</a:t>
                      </a:r>
                    </a:p>
                  </a:txBody>
                  <a:tcPr/>
                </a:tc>
                <a:tc>
                  <a:txBody>
                    <a:bodyPr/>
                    <a:lstStyle/>
                    <a:p>
                      <a:r>
                        <a:rPr lang="nb-NO" sz="2000" dirty="0"/>
                        <a:t>Tyrkiareiser</a:t>
                      </a:r>
                    </a:p>
                  </a:txBody>
                  <a:tcPr/>
                </a:tc>
                <a:tc>
                  <a:txBody>
                    <a:bodyPr/>
                    <a:lstStyle/>
                    <a:p>
                      <a:r>
                        <a:rPr lang="nb-NO" sz="2000" dirty="0"/>
                        <a:t>94,6%</a:t>
                      </a:r>
                    </a:p>
                  </a:txBody>
                  <a:tcPr/>
                </a:tc>
                <a:extLst>
                  <a:ext uri="{0D108BD9-81ED-4DB2-BD59-A6C34878D82A}">
                    <a16:rowId xmlns:a16="http://schemas.microsoft.com/office/drawing/2014/main" val="2875238166"/>
                  </a:ext>
                </a:extLst>
              </a:tr>
              <a:tr h="370840">
                <a:tc>
                  <a:txBody>
                    <a:bodyPr/>
                    <a:lstStyle/>
                    <a:p>
                      <a:r>
                        <a:rPr lang="nb-NO" sz="2000" dirty="0"/>
                        <a:t>2013</a:t>
                      </a:r>
                    </a:p>
                  </a:txBody>
                  <a:tcPr/>
                </a:tc>
                <a:tc>
                  <a:txBody>
                    <a:bodyPr/>
                    <a:lstStyle/>
                    <a:p>
                      <a:r>
                        <a:rPr lang="nb-NO" sz="2000" dirty="0"/>
                        <a:t>Canal Digital Parabol</a:t>
                      </a:r>
                    </a:p>
                  </a:txBody>
                  <a:tcPr/>
                </a:tc>
                <a:tc>
                  <a:txBody>
                    <a:bodyPr/>
                    <a:lstStyle/>
                    <a:p>
                      <a:r>
                        <a:rPr lang="nb-NO" sz="2000" dirty="0"/>
                        <a:t>93,6%</a:t>
                      </a:r>
                    </a:p>
                  </a:txBody>
                  <a:tcPr/>
                </a:tc>
                <a:extLst>
                  <a:ext uri="{0D108BD9-81ED-4DB2-BD59-A6C34878D82A}">
                    <a16:rowId xmlns:a16="http://schemas.microsoft.com/office/drawing/2014/main" val="3969784070"/>
                  </a:ext>
                </a:extLst>
              </a:tr>
              <a:tr h="370840">
                <a:tc>
                  <a:txBody>
                    <a:bodyPr/>
                    <a:lstStyle/>
                    <a:p>
                      <a:r>
                        <a:rPr lang="nb-NO" sz="2000" dirty="0"/>
                        <a:t>2012</a:t>
                      </a:r>
                    </a:p>
                  </a:txBody>
                  <a:tcPr/>
                </a:tc>
                <a:tc>
                  <a:txBody>
                    <a:bodyPr/>
                    <a:lstStyle/>
                    <a:p>
                      <a:r>
                        <a:rPr lang="nb-NO" sz="2000" dirty="0"/>
                        <a:t>Ishavskraft</a:t>
                      </a:r>
                    </a:p>
                  </a:txBody>
                  <a:tcPr/>
                </a:tc>
                <a:tc>
                  <a:txBody>
                    <a:bodyPr/>
                    <a:lstStyle/>
                    <a:p>
                      <a:r>
                        <a:rPr lang="nb-NO" sz="2000" dirty="0"/>
                        <a:t>95,3%</a:t>
                      </a:r>
                    </a:p>
                  </a:txBody>
                  <a:tcPr/>
                </a:tc>
                <a:extLst>
                  <a:ext uri="{0D108BD9-81ED-4DB2-BD59-A6C34878D82A}">
                    <a16:rowId xmlns:a16="http://schemas.microsoft.com/office/drawing/2014/main" val="2368811273"/>
                  </a:ext>
                </a:extLst>
              </a:tr>
              <a:tr h="370840">
                <a:tc>
                  <a:txBody>
                    <a:bodyPr/>
                    <a:lstStyle/>
                    <a:p>
                      <a:r>
                        <a:rPr lang="nb-NO" sz="2000" dirty="0"/>
                        <a:t>2011</a:t>
                      </a:r>
                    </a:p>
                  </a:txBody>
                  <a:tcPr/>
                </a:tc>
                <a:tc>
                  <a:txBody>
                    <a:bodyPr/>
                    <a:lstStyle/>
                    <a:p>
                      <a:r>
                        <a:rPr lang="nb-NO" sz="2000" dirty="0" err="1"/>
                        <a:t>Sector</a:t>
                      </a:r>
                      <a:r>
                        <a:rPr lang="nb-NO" sz="2000" dirty="0"/>
                        <a:t> Alarm</a:t>
                      </a:r>
                    </a:p>
                  </a:txBody>
                  <a:tcPr/>
                </a:tc>
                <a:tc>
                  <a:txBody>
                    <a:bodyPr/>
                    <a:lstStyle/>
                    <a:p>
                      <a:r>
                        <a:rPr lang="nb-NO" sz="2000" dirty="0"/>
                        <a:t>97,0%</a:t>
                      </a:r>
                    </a:p>
                  </a:txBody>
                  <a:tcPr/>
                </a:tc>
                <a:extLst>
                  <a:ext uri="{0D108BD9-81ED-4DB2-BD59-A6C34878D82A}">
                    <a16:rowId xmlns:a16="http://schemas.microsoft.com/office/drawing/2014/main" val="1364641283"/>
                  </a:ext>
                </a:extLst>
              </a:tr>
              <a:tr h="370840">
                <a:tc>
                  <a:txBody>
                    <a:bodyPr/>
                    <a:lstStyle/>
                    <a:p>
                      <a:r>
                        <a:rPr lang="nb-NO" sz="2000" dirty="0"/>
                        <a:t>2010</a:t>
                      </a:r>
                    </a:p>
                  </a:txBody>
                  <a:tcPr/>
                </a:tc>
                <a:tc>
                  <a:txBody>
                    <a:bodyPr/>
                    <a:lstStyle/>
                    <a:p>
                      <a:r>
                        <a:rPr lang="nb-NO" sz="2000" dirty="0"/>
                        <a:t>DFDS</a:t>
                      </a:r>
                    </a:p>
                  </a:txBody>
                  <a:tcPr/>
                </a:tc>
                <a:tc>
                  <a:txBody>
                    <a:bodyPr/>
                    <a:lstStyle/>
                    <a:p>
                      <a:r>
                        <a:rPr lang="nb-NO" sz="2000" dirty="0"/>
                        <a:t>96,1%</a:t>
                      </a:r>
                    </a:p>
                  </a:txBody>
                  <a:tcPr/>
                </a:tc>
                <a:extLst>
                  <a:ext uri="{0D108BD9-81ED-4DB2-BD59-A6C34878D82A}">
                    <a16:rowId xmlns:a16="http://schemas.microsoft.com/office/drawing/2014/main" val="848564099"/>
                  </a:ext>
                </a:extLst>
              </a:tr>
              <a:tr h="370840">
                <a:tc>
                  <a:txBody>
                    <a:bodyPr/>
                    <a:lstStyle/>
                    <a:p>
                      <a:r>
                        <a:rPr lang="nb-NO" sz="2000" dirty="0"/>
                        <a:t>2009</a:t>
                      </a:r>
                    </a:p>
                  </a:txBody>
                  <a:tcPr/>
                </a:tc>
                <a:tc>
                  <a:txBody>
                    <a:bodyPr/>
                    <a:lstStyle/>
                    <a:p>
                      <a:r>
                        <a:rPr lang="nb-NO" sz="2000" dirty="0"/>
                        <a:t>Ventelo</a:t>
                      </a:r>
                    </a:p>
                  </a:txBody>
                  <a:tcPr/>
                </a:tc>
                <a:tc>
                  <a:txBody>
                    <a:bodyPr/>
                    <a:lstStyle/>
                    <a:p>
                      <a:r>
                        <a:rPr lang="nb-NO" sz="2000" dirty="0"/>
                        <a:t>86,7%</a:t>
                      </a:r>
                    </a:p>
                  </a:txBody>
                  <a:tcPr/>
                </a:tc>
                <a:extLst>
                  <a:ext uri="{0D108BD9-81ED-4DB2-BD59-A6C34878D82A}">
                    <a16:rowId xmlns:a16="http://schemas.microsoft.com/office/drawing/2014/main" val="1361672235"/>
                  </a:ext>
                </a:extLst>
              </a:tr>
              <a:tr h="370840">
                <a:tc>
                  <a:txBody>
                    <a:bodyPr/>
                    <a:lstStyle/>
                    <a:p>
                      <a:r>
                        <a:rPr lang="nb-NO" sz="2000" dirty="0"/>
                        <a:t>2008</a:t>
                      </a:r>
                    </a:p>
                  </a:txBody>
                  <a:tcPr/>
                </a:tc>
                <a:tc>
                  <a:txBody>
                    <a:bodyPr/>
                    <a:lstStyle/>
                    <a:p>
                      <a:r>
                        <a:rPr lang="nb-NO" sz="2000" dirty="0"/>
                        <a:t>NextGenTel</a:t>
                      </a:r>
                    </a:p>
                  </a:txBody>
                  <a:tcPr/>
                </a:tc>
                <a:tc>
                  <a:txBody>
                    <a:bodyPr/>
                    <a:lstStyle/>
                    <a:p>
                      <a:r>
                        <a:rPr lang="nb-NO" sz="2000" dirty="0"/>
                        <a:t>85,0%</a:t>
                      </a:r>
                    </a:p>
                  </a:txBody>
                  <a:tcPr/>
                </a:tc>
                <a:extLst>
                  <a:ext uri="{0D108BD9-81ED-4DB2-BD59-A6C34878D82A}">
                    <a16:rowId xmlns:a16="http://schemas.microsoft.com/office/drawing/2014/main" val="1195093274"/>
                  </a:ext>
                </a:extLst>
              </a:tr>
              <a:tr h="370840">
                <a:tc>
                  <a:txBody>
                    <a:bodyPr/>
                    <a:lstStyle/>
                    <a:p>
                      <a:r>
                        <a:rPr lang="nb-NO" sz="2000" dirty="0"/>
                        <a:t>2007</a:t>
                      </a:r>
                    </a:p>
                  </a:txBody>
                  <a:tcPr/>
                </a:tc>
                <a:tc>
                  <a:txBody>
                    <a:bodyPr/>
                    <a:lstStyle/>
                    <a:p>
                      <a:r>
                        <a:rPr lang="nb-NO" sz="2000" dirty="0" err="1"/>
                        <a:t>Chess</a:t>
                      </a:r>
                      <a:endParaRPr lang="nb-NO" sz="2000" dirty="0"/>
                    </a:p>
                  </a:txBody>
                  <a:tcPr/>
                </a:tc>
                <a:tc>
                  <a:txBody>
                    <a:bodyPr/>
                    <a:lstStyle/>
                    <a:p>
                      <a:endParaRPr lang="nb-NO" sz="2000" dirty="0"/>
                    </a:p>
                  </a:txBody>
                  <a:tcPr/>
                </a:tc>
                <a:extLst>
                  <a:ext uri="{0D108BD9-81ED-4DB2-BD59-A6C34878D82A}">
                    <a16:rowId xmlns:a16="http://schemas.microsoft.com/office/drawing/2014/main" val="2397348474"/>
                  </a:ext>
                </a:extLst>
              </a:tr>
            </a:tbl>
          </a:graphicData>
        </a:graphic>
      </p:graphicFrame>
    </p:spTree>
    <p:extLst>
      <p:ext uri="{BB962C8B-B14F-4D97-AF65-F5344CB8AC3E}">
        <p14:creationId xmlns:p14="http://schemas.microsoft.com/office/powerpoint/2010/main" val="3504366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7B2D9CC7-C3B2-4948-B3EB-3F915AD2B541}"/>
              </a:ext>
            </a:extLst>
          </p:cNvPr>
          <p:cNvGraphicFramePr>
            <a:graphicFrameLocks/>
          </p:cNvGraphicFramePr>
          <p:nvPr>
            <p:extLst/>
          </p:nvPr>
        </p:nvGraphicFramePr>
        <p:xfrm>
          <a:off x="319523" y="830511"/>
          <a:ext cx="7222180" cy="5478010"/>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4392" y="3045203"/>
            <a:ext cx="2197388" cy="1619542"/>
          </a:xfrm>
          <a:prstGeom prst="rect">
            <a:avLst/>
          </a:prstGeom>
        </p:spPr>
      </p:pic>
    </p:spTree>
    <p:extLst>
      <p:ext uri="{BB962C8B-B14F-4D97-AF65-F5344CB8AC3E}">
        <p14:creationId xmlns:p14="http://schemas.microsoft.com/office/powerpoint/2010/main" val="113070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FORSIKRING</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233653"/>
            <a:ext cx="4027590" cy="280076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Codan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DNB Forsikring</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Frende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Gjensidige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If</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NEMI</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REMA Forsikring</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Storebrand</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Troll</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err="1">
                <a:ln>
                  <a:noFill/>
                </a:ln>
                <a:solidFill>
                  <a:sysClr val="windowText" lastClr="000000"/>
                </a:solidFill>
                <a:effectLst/>
                <a:uLnTx/>
                <a:uFillTx/>
                <a:latin typeface="Gill Sans MT" panose="020B0502020104020203" pitchFamily="34" charset="0"/>
              </a:rPr>
              <a:t>Tryg</a:t>
            </a:r>
            <a:r>
              <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rPr>
              <a:t> Forsikring</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0" cap="none" spc="0" normalizeH="0" baseline="0" noProof="0" dirty="0" err="1">
                <a:ln>
                  <a:noFill/>
                </a:ln>
                <a:solidFill>
                  <a:sysClr val="windowText" lastClr="000000"/>
                </a:solidFill>
                <a:effectLst/>
                <a:uLnTx/>
                <a:uFillTx/>
                <a:latin typeface="Gill Sans MT" panose="020B0502020104020203" pitchFamily="34" charset="0"/>
              </a:rPr>
              <a:t>Vardia</a:t>
            </a:r>
            <a:endParaRPr kumimoji="0" lang="nb-NO" sz="16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p:txBody>
      </p:sp>
    </p:spTree>
    <p:extLst>
      <p:ext uri="{BB962C8B-B14F-4D97-AF65-F5344CB8AC3E}">
        <p14:creationId xmlns:p14="http://schemas.microsoft.com/office/powerpoint/2010/main" val="918138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10242" name="Picture 2" descr="5222_1.jpg (1299×2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822" y="2567809"/>
            <a:ext cx="9482356" cy="172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9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7C31283C-F605-4EA3-B24E-91593812B4CF}"/>
              </a:ext>
            </a:extLst>
          </p:cNvPr>
          <p:cNvGraphicFramePr>
            <a:graphicFrameLocks/>
          </p:cNvGraphicFramePr>
          <p:nvPr>
            <p:extLst/>
          </p:nvPr>
        </p:nvGraphicFramePr>
        <p:xfrm>
          <a:off x="319525" y="847288"/>
          <a:ext cx="7213789" cy="547801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5222_1.jpg (1299×2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482" y="3067990"/>
            <a:ext cx="3974984" cy="72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59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MOBIL</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202876"/>
            <a:ext cx="4027590" cy="286232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ysClr val="windowText" lastClr="000000"/>
                </a:solidFill>
                <a:effectLst/>
                <a:uLnTx/>
                <a:uFillTx/>
                <a:latin typeface="Gill Sans MT" panose="020B0502020104020203" pitchFamily="34" charset="0"/>
              </a:rPr>
              <a:t>Chess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ysClr val="windowText" lastClr="000000"/>
                </a:solidFill>
                <a:effectLst/>
                <a:uLnTx/>
                <a:uFillTx/>
                <a:latin typeface="Gill Sans MT" panose="020B0502020104020203" pitchFamily="34" charset="0"/>
              </a:rPr>
              <a:t>Hello</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ysClr val="windowText" lastClr="000000"/>
                </a:solidFill>
                <a:effectLst/>
                <a:uLnTx/>
                <a:uFillTx/>
                <a:latin typeface="Gill Sans MT" panose="020B0502020104020203" pitchFamily="34" charset="0"/>
              </a:rPr>
              <a:t>ICE.net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ysClr val="windowText" lastClr="000000"/>
                </a:solidFill>
                <a:effectLst/>
                <a:uLnTx/>
                <a:uFillTx/>
                <a:latin typeface="Gill Sans MT" panose="020B0502020104020203" pitchFamily="34" charset="0"/>
              </a:rPr>
              <a:t>My Call</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ysClr val="windowText" lastClr="000000"/>
                </a:solidFill>
                <a:effectLst/>
                <a:uLnTx/>
                <a:uFillTx/>
                <a:latin typeface="Gill Sans MT" panose="020B0502020104020203" pitchFamily="34" charset="0"/>
              </a:rPr>
              <a:t>One Call</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err="1">
                <a:ln>
                  <a:noFill/>
                </a:ln>
                <a:solidFill>
                  <a:sysClr val="windowText" lastClr="000000"/>
                </a:solidFill>
                <a:effectLst/>
                <a:uLnTx/>
                <a:uFillTx/>
                <a:latin typeface="Gill Sans MT" panose="020B0502020104020203" pitchFamily="34" charset="0"/>
              </a:rPr>
              <a:t>Talkmore</a:t>
            </a:r>
            <a:endParaRPr kumimoji="0" lang="en-US" sz="20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sysClr val="windowText" lastClr="000000"/>
                </a:solidFill>
                <a:effectLst/>
                <a:uLnTx/>
                <a:uFillTx/>
                <a:latin typeface="Gill Sans MT" panose="020B0502020104020203" pitchFamily="34" charset="0"/>
              </a:rPr>
              <a:t>Telenor</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err="1">
                <a:ln>
                  <a:noFill/>
                </a:ln>
                <a:solidFill>
                  <a:sysClr val="windowText" lastClr="000000"/>
                </a:solidFill>
                <a:effectLst/>
                <a:uLnTx/>
                <a:uFillTx/>
                <a:latin typeface="Gill Sans MT" panose="020B0502020104020203" pitchFamily="34" charset="0"/>
              </a:rPr>
              <a:t>Telia</a:t>
            </a:r>
            <a:endParaRPr kumimoji="0" lang="en-US" sz="20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err="1">
                <a:ln>
                  <a:noFill/>
                </a:ln>
                <a:solidFill>
                  <a:sysClr val="windowText" lastClr="000000"/>
                </a:solidFill>
                <a:effectLst/>
                <a:uLnTx/>
                <a:uFillTx/>
                <a:latin typeface="Gill Sans MT" panose="020B0502020104020203" pitchFamily="34" charset="0"/>
              </a:rPr>
              <a:t>Telio</a:t>
            </a:r>
            <a:endParaRPr kumimoji="0" lang="en-US" sz="20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p:txBody>
      </p:sp>
    </p:spTree>
    <p:extLst>
      <p:ext uri="{BB962C8B-B14F-4D97-AF65-F5344CB8AC3E}">
        <p14:creationId xmlns:p14="http://schemas.microsoft.com/office/powerpoint/2010/main" val="3801153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3" name="Picture 2" descr="https://kreditthjelpen.no/images/mobilabonnement/25-01-2017_ice_net_gul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963" y="2324100"/>
            <a:ext cx="517207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34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8F6FE5FE-FA32-4A28-886D-6A5FABEE2F2B}"/>
              </a:ext>
            </a:extLst>
          </p:cNvPr>
          <p:cNvGraphicFramePr>
            <a:graphicFrameLocks/>
          </p:cNvGraphicFramePr>
          <p:nvPr>
            <p:extLst/>
          </p:nvPr>
        </p:nvGraphicFramePr>
        <p:xfrm>
          <a:off x="335560" y="838899"/>
          <a:ext cx="7214531" cy="548639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https://kreditthjelpen.no/images/mobilabonnement/25-01-2017_ice_net_gul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067" y="3025454"/>
            <a:ext cx="2586038"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24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OFFENTLIG</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p:cNvSpPr txBox="1"/>
          <p:nvPr/>
        </p:nvSpPr>
        <p:spPr>
          <a:xfrm>
            <a:off x="5481577" y="2351982"/>
            <a:ext cx="3312368" cy="224676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Arbeidstilsynet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Brønnøysundregistrene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Forbrukerrådet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HELFO</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Husbanken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Lånekassen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0" cap="none" spc="0" normalizeH="0" baseline="0" noProof="0" dirty="0">
                <a:ln>
                  <a:noFill/>
                </a:ln>
                <a:solidFill>
                  <a:sysClr val="windowText" lastClr="000000"/>
                </a:solidFill>
                <a:effectLst/>
                <a:uLnTx/>
                <a:uFillTx/>
              </a:rPr>
              <a:t>NAV</a:t>
            </a:r>
          </a:p>
        </p:txBody>
      </p:sp>
      <p:sp>
        <p:nvSpPr>
          <p:cNvPr id="9" name="TekstSylinder 8"/>
          <p:cNvSpPr txBox="1"/>
          <p:nvPr/>
        </p:nvSpPr>
        <p:spPr>
          <a:xfrm>
            <a:off x="8517454" y="2351190"/>
            <a:ext cx="3312368" cy="224676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Oslo </a:t>
            </a:r>
            <a:r>
              <a:rPr kumimoji="0" lang="nb-NO" sz="2000" b="0" i="0" u="none" strike="noStrike" kern="0" cap="none" spc="0" normalizeH="0" baseline="0" noProof="0" dirty="0" err="1">
                <a:ln>
                  <a:noFill/>
                </a:ln>
                <a:solidFill>
                  <a:sysClr val="windowText" lastClr="000000"/>
                </a:solidFill>
                <a:effectLst/>
                <a:uLnTx/>
                <a:uFillTx/>
              </a:rPr>
              <a:t>Komm</a:t>
            </a:r>
            <a:r>
              <a:rPr kumimoji="0" lang="nb-NO" sz="2000" b="0" i="0" u="none" strike="noStrike" kern="0" cap="none" spc="0" normalizeH="0" baseline="0" noProof="0" dirty="0">
                <a:ln>
                  <a:noFill/>
                </a:ln>
                <a:solidFill>
                  <a:sysClr val="windowText" lastClr="000000"/>
                </a:solidFill>
                <a:effectLst/>
                <a:uLnTx/>
                <a:uFillTx/>
              </a:rPr>
              <a:t>. - Barnehage</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Skatteetaten</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Statens Innkrevingssentral</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Statens Pensjonskasse</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Statens Vegvesen</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Tollvesenet</a:t>
            </a:r>
          </a:p>
          <a:p>
            <a:pPr marL="342900" marR="0" lvl="0" indent="-342900" defTabSz="914400" eaLnBrk="1" fontAlgn="auto" latinLnBrk="0" hangingPunct="1">
              <a:lnSpc>
                <a:spcPct val="100000"/>
              </a:lnSpc>
              <a:spcBef>
                <a:spcPts val="0"/>
              </a:spcBef>
              <a:spcAft>
                <a:spcPts val="0"/>
              </a:spcAft>
              <a:buClrTx/>
              <a:buSzTx/>
              <a:buFont typeface="+mj-lt"/>
              <a:buAutoNum type="arabicPeriod" startAt="9"/>
              <a:tabLst/>
              <a:defRPr/>
            </a:pPr>
            <a:r>
              <a:rPr kumimoji="0" lang="nb-NO" sz="2000" b="0" i="0" u="none" strike="noStrike" kern="0" cap="none" spc="0" normalizeH="0" baseline="0" noProof="0" dirty="0">
                <a:ln>
                  <a:noFill/>
                </a:ln>
                <a:solidFill>
                  <a:sysClr val="windowText" lastClr="000000"/>
                </a:solidFill>
                <a:effectLst/>
                <a:uLnTx/>
                <a:uFillTx/>
              </a:rPr>
              <a:t>UDI</a:t>
            </a:r>
          </a:p>
        </p:txBody>
      </p:sp>
    </p:spTree>
    <p:extLst>
      <p:ext uri="{BB962C8B-B14F-4D97-AF65-F5344CB8AC3E}">
        <p14:creationId xmlns:p14="http://schemas.microsoft.com/office/powerpoint/2010/main" val="49654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2" name="Bilde 1"/>
          <p:cNvPicPr>
            <a:picLocks noChangeAspect="1"/>
          </p:cNvPicPr>
          <p:nvPr/>
        </p:nvPicPr>
        <p:blipFill>
          <a:blip r:embed="rId2"/>
          <a:stretch>
            <a:fillRect/>
          </a:stretch>
        </p:blipFill>
        <p:spPr>
          <a:xfrm>
            <a:off x="3630926" y="2285695"/>
            <a:ext cx="4914413" cy="2013746"/>
          </a:xfrm>
          <a:prstGeom prst="rect">
            <a:avLst/>
          </a:prstGeom>
          <a:ln>
            <a:solidFill>
              <a:schemeClr val="accent1"/>
            </a:solidFill>
          </a:ln>
        </p:spPr>
      </p:pic>
    </p:spTree>
    <p:extLst>
      <p:ext uri="{BB962C8B-B14F-4D97-AF65-F5344CB8AC3E}">
        <p14:creationId xmlns:p14="http://schemas.microsoft.com/office/powerpoint/2010/main" val="269970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D00C155A-5B77-4CA7-ABF9-B3EEAA124749}"/>
              </a:ext>
            </a:extLst>
          </p:cNvPr>
          <p:cNvGraphicFramePr>
            <a:graphicFrameLocks/>
          </p:cNvGraphicFramePr>
          <p:nvPr>
            <p:extLst/>
          </p:nvPr>
        </p:nvGraphicFramePr>
        <p:xfrm>
          <a:off x="335560" y="830510"/>
          <a:ext cx="7214532" cy="5494789"/>
        </p:xfrm>
        <a:graphic>
          <a:graphicData uri="http://schemas.openxmlformats.org/drawingml/2006/chart">
            <c:chart xmlns:c="http://schemas.openxmlformats.org/drawingml/2006/chart" xmlns:r="http://schemas.openxmlformats.org/officeDocument/2006/relationships" r:id="rId2"/>
          </a:graphicData>
        </a:graphic>
      </p:graphicFrame>
      <p:pic>
        <p:nvPicPr>
          <p:cNvPr id="2" name="Bilde 1"/>
          <p:cNvPicPr>
            <a:picLocks noChangeAspect="1"/>
          </p:cNvPicPr>
          <p:nvPr/>
        </p:nvPicPr>
        <p:blipFill>
          <a:blip r:embed="rId3"/>
          <a:stretch>
            <a:fillRect/>
          </a:stretch>
        </p:blipFill>
        <p:spPr>
          <a:xfrm>
            <a:off x="8579228" y="3162300"/>
            <a:ext cx="2827716" cy="1158694"/>
          </a:xfrm>
          <a:prstGeom prst="rect">
            <a:avLst/>
          </a:prstGeom>
          <a:ln>
            <a:solidFill>
              <a:schemeClr val="accent1"/>
            </a:solidFill>
          </a:ln>
        </p:spPr>
      </p:pic>
    </p:spTree>
    <p:extLst>
      <p:ext uri="{BB962C8B-B14F-4D97-AF65-F5344CB8AC3E}">
        <p14:creationId xmlns:p14="http://schemas.microsoft.com/office/powerpoint/2010/main" val="4224988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Kundeserviceprisen 2017</a:t>
            </a:r>
          </a:p>
        </p:txBody>
      </p:sp>
      <p:sp>
        <p:nvSpPr>
          <p:cNvPr id="3" name="Plassholder for innhold 2"/>
          <p:cNvSpPr>
            <a:spLocks noGrp="1"/>
          </p:cNvSpPr>
          <p:nvPr>
            <p:ph idx="1"/>
          </p:nvPr>
        </p:nvSpPr>
        <p:spPr>
          <a:xfrm>
            <a:off x="838200" y="1825625"/>
            <a:ext cx="5257800" cy="4351338"/>
          </a:xfrm>
        </p:spPr>
        <p:txBody>
          <a:bodyPr>
            <a:normAutofit lnSpcReduction="10000"/>
          </a:bodyPr>
          <a:lstStyle/>
          <a:p>
            <a:pPr marL="514350" indent="-514350">
              <a:buFont typeface="+mj-lt"/>
              <a:buAutoNum type="arabicPeriod"/>
            </a:pPr>
            <a:r>
              <a:rPr lang="nb-NO" dirty="0"/>
              <a:t>Fortsatt stor interesse for å delta</a:t>
            </a:r>
          </a:p>
          <a:p>
            <a:pPr marL="514350" indent="-514350">
              <a:buFont typeface="+mj-lt"/>
              <a:buAutoNum type="arabicPeriod"/>
            </a:pPr>
            <a:r>
              <a:rPr lang="nb-NO" dirty="0"/>
              <a:t>Mange snakker om Chat – utdypet i Forventningsundersøkelsen</a:t>
            </a:r>
          </a:p>
          <a:p>
            <a:pPr marL="514350" indent="-514350">
              <a:buFont typeface="+mj-lt"/>
              <a:buAutoNum type="arabicPeriod"/>
            </a:pPr>
            <a:r>
              <a:rPr lang="nb-NO" dirty="0"/>
              <a:t>Kundesenteret blir stadig viktigere i mange selskaper</a:t>
            </a:r>
          </a:p>
          <a:p>
            <a:pPr marL="514350" indent="-514350">
              <a:buFont typeface="+mj-lt"/>
              <a:buAutoNum type="arabicPeriod"/>
            </a:pPr>
            <a:r>
              <a:rPr lang="nb-NO" dirty="0"/>
              <a:t>Flere snakker om den totale «Kundeopplevelsen» og nå også i artikler om </a:t>
            </a:r>
            <a:r>
              <a:rPr lang="nb-NO" dirty="0" err="1"/>
              <a:t>retail</a:t>
            </a:r>
            <a:r>
              <a:rPr lang="nb-NO" dirty="0"/>
              <a:t> er kundesenteret nevnt.</a:t>
            </a:r>
          </a:p>
          <a:p>
            <a:pPr marL="514350" indent="-514350">
              <a:buFont typeface="+mj-lt"/>
              <a:buAutoNum type="arabicPeriod"/>
            </a:pPr>
            <a:endParaRPr lang="nb-NO" dirty="0"/>
          </a:p>
        </p:txBody>
      </p:sp>
      <p:pic>
        <p:nvPicPr>
          <p:cNvPr id="4" name="Bilde 3"/>
          <p:cNvPicPr>
            <a:picLocks noChangeAspect="1"/>
          </p:cNvPicPr>
          <p:nvPr/>
        </p:nvPicPr>
        <p:blipFill>
          <a:blip r:embed="rId2"/>
          <a:stretch>
            <a:fillRect/>
          </a:stretch>
        </p:blipFill>
        <p:spPr>
          <a:xfrm>
            <a:off x="6296025" y="768350"/>
            <a:ext cx="5057775" cy="5151438"/>
          </a:xfrm>
          <a:prstGeom prst="rect">
            <a:avLst/>
          </a:prstGeom>
        </p:spPr>
      </p:pic>
    </p:spTree>
    <p:extLst>
      <p:ext uri="{BB962C8B-B14F-4D97-AF65-F5344CB8AC3E}">
        <p14:creationId xmlns:p14="http://schemas.microsoft.com/office/powerpoint/2010/main" val="3703985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PAKKEREISE</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295209"/>
            <a:ext cx="4027590" cy="2677656"/>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Apollo</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Detur</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Solia</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Ticket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TUI</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Tyrkiareiser</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Ving</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p:txBody>
      </p:sp>
    </p:spTree>
    <p:extLst>
      <p:ext uri="{BB962C8B-B14F-4D97-AF65-F5344CB8AC3E}">
        <p14:creationId xmlns:p14="http://schemas.microsoft.com/office/powerpoint/2010/main" val="3690330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22530" name="Picture 2" descr="http://logosandbrands.directory/wp-content/themes/directorypress/thumbs/TUI-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9903" y="1850273"/>
            <a:ext cx="4812193" cy="3157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9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4570567B-8CBB-4CDE-9A47-3AF5376363EC}"/>
              </a:ext>
            </a:extLst>
          </p:cNvPr>
          <p:cNvGraphicFramePr>
            <a:graphicFrameLocks/>
          </p:cNvGraphicFramePr>
          <p:nvPr>
            <p:extLst/>
          </p:nvPr>
        </p:nvGraphicFramePr>
        <p:xfrm>
          <a:off x="335560" y="830510"/>
          <a:ext cx="7197754" cy="54864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http://logosandbrands.directory/wp-content/themes/directorypress/thumbs/TUI-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0632" y="2969703"/>
            <a:ext cx="2044907" cy="1341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191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PAKKETRANSPORT</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295209"/>
            <a:ext cx="4027590" cy="2677656"/>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0" cap="none" spc="0" normalizeH="0" baseline="0" noProof="0" dirty="0">
                <a:ln>
                  <a:noFill/>
                </a:ln>
                <a:solidFill>
                  <a:sysClr val="windowText" lastClr="000000"/>
                </a:solidFill>
                <a:effectLst/>
                <a:uLnTx/>
                <a:uFillTx/>
                <a:latin typeface="Gill Sans MT" panose="020B0502020104020203" pitchFamily="34" charset="0"/>
              </a:rPr>
              <a:t>Bring</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0" cap="none" spc="0" normalizeH="0" baseline="0" noProof="0" dirty="0">
                <a:ln>
                  <a:noFill/>
                </a:ln>
                <a:solidFill>
                  <a:sysClr val="windowText" lastClr="000000"/>
                </a:solidFill>
                <a:effectLst/>
                <a:uLnTx/>
                <a:uFillTx/>
                <a:latin typeface="Gill Sans MT" panose="020B0502020104020203" pitchFamily="34" charset="0"/>
              </a:rPr>
              <a:t>DHL</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0" cap="none" spc="0" normalizeH="0" baseline="0" noProof="0" dirty="0" err="1">
                <a:ln>
                  <a:noFill/>
                </a:ln>
                <a:solidFill>
                  <a:sysClr val="windowText" lastClr="000000"/>
                </a:solidFill>
                <a:effectLst/>
                <a:uLnTx/>
                <a:uFillTx/>
                <a:latin typeface="Gill Sans MT" panose="020B0502020104020203" pitchFamily="34" charset="0"/>
              </a:rPr>
              <a:t>PostNord</a:t>
            </a:r>
            <a:endParaRPr kumimoji="0" lang="en-US" sz="28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0" cap="none" spc="0" normalizeH="0" baseline="0" noProof="0" dirty="0" err="1">
                <a:ln>
                  <a:noFill/>
                </a:ln>
                <a:solidFill>
                  <a:sysClr val="windowText" lastClr="000000"/>
                </a:solidFill>
                <a:effectLst/>
                <a:uLnTx/>
                <a:uFillTx/>
                <a:latin typeface="Gill Sans MT" panose="020B0502020104020203" pitchFamily="34" charset="0"/>
              </a:rPr>
              <a:t>Schenker</a:t>
            </a:r>
            <a:endParaRPr kumimoji="0" lang="en-US" sz="28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0" cap="none" spc="0" normalizeH="0" baseline="0" noProof="0" dirty="0">
                <a:ln>
                  <a:noFill/>
                </a:ln>
                <a:solidFill>
                  <a:sysClr val="windowText" lastClr="000000"/>
                </a:solidFill>
                <a:effectLst/>
                <a:uLnTx/>
                <a:uFillTx/>
                <a:latin typeface="Gill Sans MT" panose="020B0502020104020203" pitchFamily="34" charset="0"/>
              </a:rPr>
              <a:t>TNT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0" cap="none" spc="0" normalizeH="0" baseline="0" noProof="0" dirty="0">
                <a:ln>
                  <a:noFill/>
                </a:ln>
                <a:solidFill>
                  <a:sysClr val="windowText" lastClr="000000"/>
                </a:solidFill>
                <a:effectLst/>
                <a:uLnTx/>
                <a:uFillTx/>
                <a:latin typeface="Gill Sans MT" panose="020B0502020104020203" pitchFamily="34" charset="0"/>
              </a:rPr>
              <a:t>UPS</a:t>
            </a:r>
          </a:p>
        </p:txBody>
      </p:sp>
    </p:spTree>
    <p:extLst>
      <p:ext uri="{BB962C8B-B14F-4D97-AF65-F5344CB8AC3E}">
        <p14:creationId xmlns:p14="http://schemas.microsoft.com/office/powerpoint/2010/main" val="2122083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5" name="Picture 2" descr="https://upload.wikimedia.org/wikipedia/commons/thumb/b/b3/DHL_Express_logo.svg/2000px-DHL_Express_logo.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1894" y="2441167"/>
            <a:ext cx="6848212" cy="211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259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8BE0A734-928F-4D02-BF22-A886BBF5B839}"/>
              </a:ext>
            </a:extLst>
          </p:cNvPr>
          <p:cNvGraphicFramePr>
            <a:graphicFrameLocks/>
          </p:cNvGraphicFramePr>
          <p:nvPr>
            <p:extLst/>
          </p:nvPr>
        </p:nvGraphicFramePr>
        <p:xfrm>
          <a:off x="335560" y="838900"/>
          <a:ext cx="7197754" cy="547801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https://upload.wikimedia.org/wikipedia/en/thumb/b/b4/Dhl_logo.svg/1280px-Dhl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4013" y="3164752"/>
            <a:ext cx="3698146" cy="826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648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SIKKERHET</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602985"/>
            <a:ext cx="4027590" cy="2062103"/>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0" cap="none" spc="0" normalizeH="0" baseline="0" noProof="0" dirty="0" err="1">
                <a:ln>
                  <a:noFill/>
                </a:ln>
                <a:solidFill>
                  <a:sysClr val="windowText" lastClr="000000"/>
                </a:solidFill>
                <a:effectLst/>
                <a:uLnTx/>
                <a:uFillTx/>
                <a:latin typeface="Gill Sans MT" panose="020B0502020104020203" pitchFamily="34" charset="0"/>
              </a:rPr>
              <a:t>Falck</a:t>
            </a:r>
            <a:endParaRPr kumimoji="0" lang="en-US" sz="32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0" cap="none" spc="0" normalizeH="0" baseline="0" noProof="0" dirty="0" err="1">
                <a:ln>
                  <a:noFill/>
                </a:ln>
                <a:solidFill>
                  <a:sysClr val="windowText" lastClr="000000"/>
                </a:solidFill>
                <a:effectLst/>
                <a:uLnTx/>
                <a:uFillTx/>
                <a:latin typeface="Gill Sans MT" panose="020B0502020104020203" pitchFamily="34" charset="0"/>
              </a:rPr>
              <a:t>Nokas</a:t>
            </a:r>
            <a:endParaRPr kumimoji="0" lang="en-US" sz="32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0" cap="none" spc="0" normalizeH="0" baseline="0" noProof="0" dirty="0">
                <a:ln>
                  <a:noFill/>
                </a:ln>
                <a:solidFill>
                  <a:sysClr val="windowText" lastClr="000000"/>
                </a:solidFill>
                <a:effectLst/>
                <a:uLnTx/>
                <a:uFillTx/>
                <a:latin typeface="Gill Sans MT" panose="020B0502020104020203" pitchFamily="34" charset="0"/>
              </a:rPr>
              <a:t>Sector Alarm</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0" cap="none" spc="0" normalizeH="0" baseline="0" noProof="0" dirty="0" err="1">
                <a:ln>
                  <a:noFill/>
                </a:ln>
                <a:solidFill>
                  <a:sysClr val="windowText" lastClr="000000"/>
                </a:solidFill>
                <a:effectLst/>
                <a:uLnTx/>
                <a:uFillTx/>
                <a:latin typeface="Gill Sans MT" panose="020B0502020104020203" pitchFamily="34" charset="0"/>
              </a:rPr>
              <a:t>Verisure</a:t>
            </a:r>
            <a:endParaRPr kumimoji="0" lang="en-US" sz="32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p:txBody>
      </p:sp>
    </p:spTree>
    <p:extLst>
      <p:ext uri="{BB962C8B-B14F-4D97-AF65-F5344CB8AC3E}">
        <p14:creationId xmlns:p14="http://schemas.microsoft.com/office/powerpoint/2010/main" val="4263949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18434" name="Picture 2" descr="https://upload.wikimedia.org/wikipedia/en/b/b4/Falck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538" y="2547938"/>
            <a:ext cx="5114925"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BA3EC581-56C9-46FC-8435-ABCB80F1157E}"/>
              </a:ext>
            </a:extLst>
          </p:cNvPr>
          <p:cNvGraphicFramePr>
            <a:graphicFrameLocks/>
          </p:cNvGraphicFramePr>
          <p:nvPr>
            <p:extLst/>
          </p:nvPr>
        </p:nvGraphicFramePr>
        <p:xfrm>
          <a:off x="335560" y="838899"/>
          <a:ext cx="7206143" cy="54864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https://upload.wikimedia.org/wikipedia/en/b/b4/Falck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4354" y="3141567"/>
            <a:ext cx="2557463" cy="88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229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TV-DISTRIBUSJON</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479875"/>
            <a:ext cx="4027590" cy="2308324"/>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Canal Digital - </a:t>
            </a: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Kabel</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Canal Digital - </a:t>
            </a: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Satellitt</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GET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Lyse / </a:t>
            </a: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Altibox</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RiksTV</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Viasat</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p:txBody>
      </p:sp>
    </p:spTree>
    <p:extLst>
      <p:ext uri="{BB962C8B-B14F-4D97-AF65-F5344CB8AC3E}">
        <p14:creationId xmlns:p14="http://schemas.microsoft.com/office/powerpoint/2010/main" val="2343263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Fremtidens kundeopplevelse</a:t>
            </a:r>
          </a:p>
        </p:txBody>
      </p:sp>
      <p:grpSp>
        <p:nvGrpSpPr>
          <p:cNvPr id="4" name="Gruppe 3"/>
          <p:cNvGrpSpPr>
            <a:grpSpLocks noChangeAspect="1"/>
          </p:cNvGrpSpPr>
          <p:nvPr/>
        </p:nvGrpSpPr>
        <p:grpSpPr>
          <a:xfrm>
            <a:off x="4231886" y="1564886"/>
            <a:ext cx="3728228" cy="3728228"/>
            <a:chOff x="5108164" y="-367898"/>
            <a:chExt cx="4660285" cy="4660285"/>
          </a:xfrm>
          <a:solidFill>
            <a:srgbClr val="5D3665"/>
          </a:solidFill>
        </p:grpSpPr>
        <p:sp>
          <p:nvSpPr>
            <p:cNvPr id="11" name="Ellipse 10"/>
            <p:cNvSpPr/>
            <p:nvPr/>
          </p:nvSpPr>
          <p:spPr>
            <a:xfrm>
              <a:off x="5108164" y="-367898"/>
              <a:ext cx="4660285" cy="4660285"/>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Ellipse 4"/>
            <p:cNvSpPr txBox="1"/>
            <p:nvPr/>
          </p:nvSpPr>
          <p:spPr>
            <a:xfrm>
              <a:off x="5729535" y="447651"/>
              <a:ext cx="3417542" cy="20971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933700" eaLnBrk="1" fontAlgn="auto" latinLnBrk="0" hangingPunct="1">
                <a:lnSpc>
                  <a:spcPct val="90000"/>
                </a:lnSpc>
                <a:spcBef>
                  <a:spcPct val="0"/>
                </a:spcBef>
                <a:spcAft>
                  <a:spcPct val="35000"/>
                </a:spcAft>
                <a:buClrTx/>
                <a:buSzTx/>
                <a:buFontTx/>
                <a:buNone/>
                <a:tabLst/>
                <a:defRPr/>
              </a:pPr>
              <a:r>
                <a:rPr kumimoji="0" lang="nb-NO" sz="3600" b="1" i="0" u="none" strike="noStrike" kern="1200" cap="none" spc="0" normalizeH="0" baseline="0" noProof="0" dirty="0">
                  <a:ln>
                    <a:noFill/>
                  </a:ln>
                  <a:solidFill>
                    <a:schemeClr val="bg1"/>
                  </a:solidFill>
                  <a:effectLst/>
                  <a:uLnTx/>
                  <a:uFillTx/>
                </a:rPr>
                <a:t>Kunde-senteret</a:t>
              </a:r>
            </a:p>
          </p:txBody>
        </p:sp>
      </p:grpSp>
      <p:grpSp>
        <p:nvGrpSpPr>
          <p:cNvPr id="5" name="Gruppe 4"/>
          <p:cNvGrpSpPr>
            <a:grpSpLocks noChangeAspect="1"/>
          </p:cNvGrpSpPr>
          <p:nvPr/>
        </p:nvGrpSpPr>
        <p:grpSpPr>
          <a:xfrm>
            <a:off x="6528953" y="3724097"/>
            <a:ext cx="2526614" cy="2497810"/>
            <a:chOff x="8366982" y="2230626"/>
            <a:chExt cx="3158268" cy="3122263"/>
          </a:xfrm>
          <a:solidFill>
            <a:srgbClr val="5D3665"/>
          </a:solidFill>
        </p:grpSpPr>
        <p:sp>
          <p:nvSpPr>
            <p:cNvPr id="9" name="Ellipse 8"/>
            <p:cNvSpPr/>
            <p:nvPr/>
          </p:nvSpPr>
          <p:spPr>
            <a:xfrm>
              <a:off x="8366982" y="2230626"/>
              <a:ext cx="3158268" cy="3122263"/>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Ellipse 6"/>
            <p:cNvSpPr txBox="1"/>
            <p:nvPr/>
          </p:nvSpPr>
          <p:spPr>
            <a:xfrm>
              <a:off x="8998635" y="2929685"/>
              <a:ext cx="1894961" cy="171724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a:pPr>
              <a:r>
                <a:rPr kumimoji="0" lang="nb-NO" sz="3200" b="1" i="0" u="none" strike="noStrike" kern="1200" cap="none" spc="0" normalizeH="0" baseline="0" noProof="0" dirty="0">
                  <a:ln>
                    <a:noFill/>
                  </a:ln>
                  <a:solidFill>
                    <a:schemeClr val="bg1"/>
                  </a:solidFill>
                  <a:effectLst/>
                  <a:uLnTx/>
                  <a:uFillTx/>
                </a:rPr>
                <a:t>E-handel</a:t>
              </a:r>
            </a:p>
          </p:txBody>
        </p:sp>
      </p:grpSp>
      <p:grpSp>
        <p:nvGrpSpPr>
          <p:cNvPr id="6" name="Gruppe 5"/>
          <p:cNvGrpSpPr>
            <a:grpSpLocks noChangeAspect="1"/>
          </p:cNvGrpSpPr>
          <p:nvPr/>
        </p:nvGrpSpPr>
        <p:grpSpPr>
          <a:xfrm>
            <a:off x="3010333" y="3636561"/>
            <a:ext cx="2651548" cy="2585346"/>
            <a:chOff x="3128810" y="2094832"/>
            <a:chExt cx="3314435" cy="3231683"/>
          </a:xfrm>
          <a:solidFill>
            <a:srgbClr val="5D3665"/>
          </a:solidFill>
        </p:grpSpPr>
        <p:sp>
          <p:nvSpPr>
            <p:cNvPr id="7" name="Ellipse 6"/>
            <p:cNvSpPr/>
            <p:nvPr/>
          </p:nvSpPr>
          <p:spPr>
            <a:xfrm>
              <a:off x="3128810" y="2094832"/>
              <a:ext cx="3314435" cy="3231683"/>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Ellipse 8"/>
            <p:cNvSpPr txBox="1"/>
            <p:nvPr/>
          </p:nvSpPr>
          <p:spPr>
            <a:xfrm>
              <a:off x="3949063" y="2929685"/>
              <a:ext cx="1480517" cy="1566184"/>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a:pPr>
              <a:r>
                <a:rPr kumimoji="0" lang="nb-NO" sz="3200" b="1" i="0" u="none" strike="noStrike" kern="1200" cap="none" spc="0" normalizeH="0" baseline="0" noProof="0" dirty="0">
                  <a:ln>
                    <a:noFill/>
                  </a:ln>
                  <a:solidFill>
                    <a:schemeClr val="bg1"/>
                  </a:solidFill>
                  <a:effectLst/>
                  <a:uLnTx/>
                  <a:uFillTx/>
                </a:rPr>
                <a:t>Butikk</a:t>
              </a:r>
              <a:endParaRPr kumimoji="0" lang="nb-NO" sz="3600" b="1" i="0" u="none" strike="noStrike" kern="120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3970100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16386" name="Picture 2" descr="http://villa.get.no/wp-content/themes/villaget/images/ge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075" y="1619075"/>
            <a:ext cx="3619850" cy="361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72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E10EDACE-3526-43C5-9F22-4568B9C22D48}"/>
              </a:ext>
            </a:extLst>
          </p:cNvPr>
          <p:cNvGraphicFramePr>
            <a:graphicFrameLocks/>
          </p:cNvGraphicFramePr>
          <p:nvPr>
            <p:extLst/>
          </p:nvPr>
        </p:nvGraphicFramePr>
        <p:xfrm>
          <a:off x="335560" y="838899"/>
          <a:ext cx="7197754" cy="546962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http://villa.get.no/wp-content/themes/villaget/images/get-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5920" y="2952924"/>
            <a:ext cx="2034331" cy="203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54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VEIHJELP</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828835"/>
            <a:ext cx="4027590"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Falck</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NAF</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Viking Redningstjeneste</a:t>
            </a:r>
          </a:p>
        </p:txBody>
      </p:sp>
    </p:spTree>
    <p:extLst>
      <p:ext uri="{BB962C8B-B14F-4D97-AF65-F5344CB8AC3E}">
        <p14:creationId xmlns:p14="http://schemas.microsoft.com/office/powerpoint/2010/main" val="314532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14338" name="Picture 2" descr="http://dspncdn.com/a1/media/692x/5a/cf/50/5acf501571b9c3ec8e96b2a12bcc82f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980" y="1996332"/>
            <a:ext cx="3428039" cy="342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58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B20322B3-0FF0-469C-9AD9-F5B43886BD07}"/>
              </a:ext>
            </a:extLst>
          </p:cNvPr>
          <p:cNvGraphicFramePr>
            <a:graphicFrameLocks/>
          </p:cNvGraphicFramePr>
          <p:nvPr>
            <p:extLst/>
          </p:nvPr>
        </p:nvGraphicFramePr>
        <p:xfrm>
          <a:off x="343949" y="830511"/>
          <a:ext cx="7197754" cy="549478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http://dspncdn.com/a1/media/692x/5a/cf/50/5acf501571b9c3ec8e96b2a12bcc82f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5151" y="3020037"/>
            <a:ext cx="2055870" cy="205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947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FLYREISE</a:t>
            </a:r>
          </a:p>
        </p:txBody>
      </p:sp>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164410" y="2664541"/>
            <a:ext cx="4027590" cy="193899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Finnair</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KLM</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Norwegian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rPr>
              <a:t>SAS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0" cap="none" spc="0" normalizeH="0" baseline="0" noProof="0" dirty="0" err="1">
                <a:ln>
                  <a:noFill/>
                </a:ln>
                <a:solidFill>
                  <a:sysClr val="windowText" lastClr="000000"/>
                </a:solidFill>
                <a:effectLst/>
                <a:uLnTx/>
                <a:uFillTx/>
                <a:latin typeface="Gill Sans MT" panose="020B0502020104020203" pitchFamily="34" charset="0"/>
              </a:rPr>
              <a:t>Widerøe</a:t>
            </a:r>
            <a:endParaRPr kumimoji="0" lang="en-US" sz="24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p:txBody>
      </p:sp>
    </p:spTree>
    <p:extLst>
      <p:ext uri="{BB962C8B-B14F-4D97-AF65-F5344CB8AC3E}">
        <p14:creationId xmlns:p14="http://schemas.microsoft.com/office/powerpoint/2010/main" val="78636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Gill Sans MT" panose="020B0502020104020203" pitchFamily="34" charset="0"/>
                <a:ea typeface="+mj-ea"/>
                <a:cs typeface="+mj-cs"/>
              </a:rPr>
              <a:t>Og vinneren er…</a:t>
            </a:r>
          </a:p>
        </p:txBody>
      </p:sp>
      <p:pic>
        <p:nvPicPr>
          <p:cNvPr id="12290" name="Picture 2" descr="http://logonoid.com/images/norwegian-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0351" y="2895881"/>
            <a:ext cx="3984771" cy="10662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static1.squarespace.com/static/57cc3a229f7456813a244e92/t/5836d0b837c581b5d583bdb5/1479987515160/scandinavian-airlines-sas-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l="26524" t="6869" r="26517" b="6364"/>
          <a:stretch/>
        </p:blipFill>
        <p:spPr bwMode="auto">
          <a:xfrm>
            <a:off x="6719581" y="2422320"/>
            <a:ext cx="2004969" cy="201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36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1000"/>
                                        <p:tgtEl>
                                          <p:spTgt spid="12292"/>
                                        </p:tgtEl>
                                      </p:cBhvr>
                                    </p:animEffect>
                                    <p:anim calcmode="lin" valueType="num">
                                      <p:cBhvr>
                                        <p:cTn id="13" dur="1000" fill="hold"/>
                                        <p:tgtEl>
                                          <p:spTgt spid="12292"/>
                                        </p:tgtEl>
                                        <p:attrNameLst>
                                          <p:attrName>ppt_x</p:attrName>
                                        </p:attrNameLst>
                                      </p:cBhvr>
                                      <p:tavLst>
                                        <p:tav tm="0">
                                          <p:val>
                                            <p:strVal val="#ppt_x"/>
                                          </p:val>
                                        </p:tav>
                                        <p:tav tm="100000">
                                          <p:val>
                                            <p:strVal val="#ppt_x"/>
                                          </p:val>
                                        </p:tav>
                                      </p:tavLst>
                                    </p:anim>
                                    <p:anim calcmode="lin" valueType="num">
                                      <p:cBhvr>
                                        <p:cTn id="14"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txBox="1">
            <a:spLocks/>
          </p:cNvSpPr>
          <p:nvPr/>
        </p:nvSpPr>
        <p:spPr>
          <a:xfrm>
            <a:off x="8054706" y="1921449"/>
            <a:ext cx="3876760" cy="9312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4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«Best i test 2017»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chemeClr val="tx1"/>
                </a:solidFill>
                <a:effectLst/>
                <a:uLnTx/>
                <a:uFillTx/>
                <a:latin typeface="Gill Sans MT" panose="020B0502020104020203" pitchFamily="34" charset="0"/>
                <a:ea typeface="+mn-ea"/>
                <a:cs typeface="+mn-cs"/>
              </a:rPr>
              <a:t>Vi gratulerer</a:t>
            </a:r>
            <a:endParaRPr kumimoji="0" lang="nb-NO" sz="24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graphicFrame>
        <p:nvGraphicFramePr>
          <p:cNvPr id="3" name="Diagram 2">
            <a:extLst>
              <a:ext uri="{FF2B5EF4-FFF2-40B4-BE49-F238E27FC236}">
                <a16:creationId xmlns:a16="http://schemas.microsoft.com/office/drawing/2014/main" id="{4C5DCD6A-3DED-4BF5-9DF3-D40F2A3E0B39}"/>
              </a:ext>
            </a:extLst>
          </p:cNvPr>
          <p:cNvGraphicFramePr>
            <a:graphicFrameLocks/>
          </p:cNvGraphicFramePr>
          <p:nvPr>
            <p:extLst/>
          </p:nvPr>
        </p:nvGraphicFramePr>
        <p:xfrm>
          <a:off x="335561" y="813732"/>
          <a:ext cx="7206142" cy="549478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http://logonoid.com/images/norwegian-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5544" y="3259962"/>
            <a:ext cx="2329416" cy="623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atic1.squarespace.com/static/57cc3a229f7456813a244e92/t/5836d0b837c581b5d583bdb5/1479987515160/scandinavian-airlines-sas-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24" t="6869" r="26517" b="6364"/>
          <a:stretch/>
        </p:blipFill>
        <p:spPr bwMode="auto">
          <a:xfrm>
            <a:off x="10866137" y="2995317"/>
            <a:ext cx="1172064" cy="117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485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7879" y="557083"/>
            <a:ext cx="4645154" cy="4486405"/>
          </a:xfrm>
        </p:spPr>
      </p:pic>
    </p:spTree>
    <p:extLst>
      <p:ext uri="{BB962C8B-B14F-4D97-AF65-F5344CB8AC3E}">
        <p14:creationId xmlns:p14="http://schemas.microsoft.com/office/powerpoint/2010/main" val="2564555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2"/>
          <p:cNvSpPr>
            <a:spLocks noGrp="1"/>
          </p:cNvSpPr>
          <p:nvPr>
            <p:ph type="title"/>
          </p:nvPr>
        </p:nvSpPr>
        <p:spPr>
          <a:xfrm>
            <a:off x="1981200" y="188640"/>
            <a:ext cx="7427168" cy="1143000"/>
          </a:xfrm>
        </p:spPr>
        <p:txBody>
          <a:bodyPr>
            <a:normAutofit/>
          </a:bodyPr>
          <a:lstStyle/>
          <a:p>
            <a:r>
              <a:rPr lang="nb-NO" sz="2400" b="1" dirty="0"/>
              <a:t>«Best i test» 2017, </a:t>
            </a:r>
            <a:r>
              <a:rPr lang="nb-NO" sz="2400" dirty="0"/>
              <a:t>er kundesenteret med </a:t>
            </a:r>
            <a:r>
              <a:rPr lang="nb-NO" sz="2400" b="1" dirty="0"/>
              <a:t>høyest totalscore </a:t>
            </a:r>
            <a:r>
              <a:rPr lang="nb-NO" sz="2400" dirty="0"/>
              <a:t>oppnådd blant 132 kundesentre på tvers av </a:t>
            </a:r>
            <a:br>
              <a:rPr lang="nb-NO" sz="2400" dirty="0"/>
            </a:br>
            <a:r>
              <a:rPr lang="nb-NO" sz="2400" dirty="0"/>
              <a:t>16 bransjer. </a:t>
            </a:r>
          </a:p>
        </p:txBody>
      </p:sp>
      <p:sp>
        <p:nvSpPr>
          <p:cNvPr id="3" name="Plassholder for innhold 3"/>
          <p:cNvSpPr>
            <a:spLocks noGrp="1"/>
          </p:cNvSpPr>
          <p:nvPr>
            <p:ph idx="1"/>
          </p:nvPr>
        </p:nvSpPr>
        <p:spPr>
          <a:xfrm>
            <a:off x="1962063" y="1268761"/>
            <a:ext cx="8229600" cy="4525963"/>
          </a:xfrm>
        </p:spPr>
        <p:txBody>
          <a:bodyPr/>
          <a:lstStyle/>
          <a:p>
            <a:pPr marL="0" indent="0">
              <a:buNone/>
            </a:pPr>
            <a:r>
              <a:rPr lang="nb-NO" sz="2400" b="1" u="sng" dirty="0"/>
              <a:t>VINNEREN UTMERKET SEG MED FØLGENDE:</a:t>
            </a:r>
          </a:p>
          <a:p>
            <a:pPr lvl="1"/>
            <a:endParaRPr lang="nb-NO" sz="2000" dirty="0"/>
          </a:p>
          <a:p>
            <a:pPr marL="914400" lvl="1" indent="-457200">
              <a:buFont typeface="Arial" panose="020B0604020202020204" pitchFamily="34" charset="0"/>
              <a:buChar char="•"/>
            </a:pPr>
            <a:r>
              <a:rPr lang="nb-NO" sz="3200" b="1" i="1" dirty="0"/>
              <a:t>Man kommer fort frem til svært hyggelige og imøtekommende kundebehandlere</a:t>
            </a:r>
          </a:p>
          <a:p>
            <a:pPr marL="914400" lvl="1" indent="-457200">
              <a:buFont typeface="Arial" panose="020B0604020202020204" pitchFamily="34" charset="0"/>
              <a:buChar char="•"/>
            </a:pPr>
            <a:r>
              <a:rPr lang="nb-NO" sz="3200" b="1" i="1" dirty="0"/>
              <a:t>Kundebehandlerne var utrolig gode i dialogen med kunden med spørsmål og mersalg/informasjon</a:t>
            </a:r>
          </a:p>
          <a:p>
            <a:pPr marL="914400" lvl="1" indent="-457200">
              <a:buFont typeface="Arial" panose="020B0604020202020204" pitchFamily="34" charset="0"/>
              <a:buChar char="•"/>
            </a:pPr>
            <a:r>
              <a:rPr lang="nb-NO" sz="3200" b="1" i="1" dirty="0"/>
              <a:t>Effektive samtaler og svært fornøyde kunder</a:t>
            </a:r>
          </a:p>
        </p:txBody>
      </p:sp>
    </p:spTree>
    <p:extLst>
      <p:ext uri="{BB962C8B-B14F-4D97-AF65-F5344CB8AC3E}">
        <p14:creationId xmlns:p14="http://schemas.microsoft.com/office/powerpoint/2010/main" val="1363459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nvPr>
        </p:nvGraphicFramePr>
        <p:xfrm>
          <a:off x="838200" y="1649062"/>
          <a:ext cx="10515600" cy="376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0813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2"/>
          <p:cNvSpPr>
            <a:spLocks noGrp="1"/>
          </p:cNvSpPr>
          <p:nvPr>
            <p:ph type="title"/>
          </p:nvPr>
        </p:nvSpPr>
        <p:spPr>
          <a:xfrm>
            <a:off x="1981200" y="-43383"/>
            <a:ext cx="8229600" cy="1143000"/>
          </a:xfrm>
        </p:spPr>
        <p:txBody>
          <a:bodyPr/>
          <a:lstStyle/>
          <a:p>
            <a:r>
              <a:rPr lang="nb-NO" b="1" dirty="0"/>
              <a:t>Sitater om vinneren: </a:t>
            </a:r>
          </a:p>
        </p:txBody>
      </p:sp>
      <p:sp>
        <p:nvSpPr>
          <p:cNvPr id="3" name="Plassholder for innhold 3"/>
          <p:cNvSpPr>
            <a:spLocks noGrp="1"/>
          </p:cNvSpPr>
          <p:nvPr>
            <p:ph idx="1"/>
          </p:nvPr>
        </p:nvSpPr>
        <p:spPr>
          <a:xfrm>
            <a:off x="1072662" y="978039"/>
            <a:ext cx="10058400" cy="4772129"/>
          </a:xfrm>
        </p:spPr>
        <p:txBody>
          <a:bodyPr>
            <a:noAutofit/>
          </a:bodyPr>
          <a:lstStyle/>
          <a:p>
            <a:pPr marL="342900" indent="-342900">
              <a:buFont typeface="Arial" panose="020B0604020202020204" pitchFamily="34" charset="0"/>
              <a:buChar char="•"/>
            </a:pPr>
            <a:r>
              <a:rPr lang="nb-NO" sz="2400" i="1" dirty="0"/>
              <a:t>Totalinntrykket mitt er veldig positiv. Fikk veldig god service av vedkommende jeg snakket med. Var lett å prate med kundebehandleren. Snakket på en rolig og behagelig måte.</a:t>
            </a:r>
          </a:p>
          <a:p>
            <a:pPr marL="342900" indent="-342900">
              <a:buFont typeface="Arial" panose="020B0604020202020204" pitchFamily="34" charset="0"/>
              <a:buChar char="•"/>
            </a:pPr>
            <a:r>
              <a:rPr lang="nb-NO" sz="2400" i="1" dirty="0"/>
              <a:t>Et svært godt totalinntrykk av kundebehandleren i xxx. Jeg følte meg veldig ivaretatt som kunde, fikk all den hjelpen jeg hadde behov for, og fikk tilstrekkelig med informasjon. Utrolig god kundeservice når kundebehandleren engasjerer seg såpass mye, og virker interessert i jobben sin, og i meg som kunde. Tommel opp!</a:t>
            </a:r>
          </a:p>
          <a:p>
            <a:pPr marL="342900" indent="-342900">
              <a:buFont typeface="Arial" panose="020B0604020202020204" pitchFamily="34" charset="0"/>
              <a:buChar char="•"/>
            </a:pPr>
            <a:r>
              <a:rPr lang="nb-NO" sz="2400" i="1" dirty="0"/>
              <a:t>Meget hyggelig og god samtale. Behovsanalyse ble utført med et smil om munnen som kunne høres gjennom telefonen. Veldig rask og effektiv behandling, men jeg følte meg allikevel veldig verdsatt som kunde.</a:t>
            </a:r>
          </a:p>
          <a:p>
            <a:pPr marL="342900" indent="-342900">
              <a:buFont typeface="Arial" panose="020B0604020202020204" pitchFamily="34" charset="0"/>
              <a:buChar char="•"/>
            </a:pPr>
            <a:r>
              <a:rPr lang="nb-NO" sz="2400" i="1" dirty="0"/>
              <a:t>Sitter igjen med ett svært godt inntrykk av samtalen. Alt fra hvor vennlig kundebehandleren var til rådene kundebehandleren gav til den ekstra servicen jeg fikk. Vil garantert bruke de igjen ved en senere anledning</a:t>
            </a:r>
          </a:p>
          <a:p>
            <a:pPr marL="342900" indent="-342900">
              <a:buFont typeface="Arial" panose="020B0604020202020204" pitchFamily="34" charset="0"/>
              <a:buChar char="•"/>
            </a:pPr>
            <a:endParaRPr lang="nb-NO" sz="2400" i="1" dirty="0"/>
          </a:p>
          <a:p>
            <a:pPr marL="342900" indent="-342900">
              <a:buFont typeface="Arial" panose="020B0604020202020204" pitchFamily="34" charset="0"/>
              <a:buChar char="•"/>
            </a:pPr>
            <a:endParaRPr lang="nb-NO" sz="2400" i="1" dirty="0"/>
          </a:p>
        </p:txBody>
      </p:sp>
    </p:spTree>
    <p:extLst>
      <p:ext uri="{BB962C8B-B14F-4D97-AF65-F5344CB8AC3E}">
        <p14:creationId xmlns:p14="http://schemas.microsoft.com/office/powerpoint/2010/main" val="3368107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3"/>
          <p:cNvSpPr>
            <a:spLocks noGrp="1"/>
          </p:cNvSpPr>
          <p:nvPr>
            <p:ph type="title"/>
          </p:nvPr>
        </p:nvSpPr>
        <p:spPr>
          <a:xfrm>
            <a:off x="2340942" y="116632"/>
            <a:ext cx="7499474" cy="1728192"/>
          </a:xfrm>
        </p:spPr>
        <p:txBody>
          <a:bodyPr>
            <a:normAutofit fontScale="90000"/>
          </a:bodyPr>
          <a:lstStyle/>
          <a:p>
            <a:pPr algn="ctr"/>
            <a:r>
              <a:rPr lang="nb-NO" b="1" dirty="0"/>
              <a:t>Vinneren </a:t>
            </a:r>
            <a:r>
              <a:rPr lang="nb-NO" dirty="0"/>
              <a:t>av Kundeserviceprisen «Best i Test» 2017 er:</a:t>
            </a:r>
          </a:p>
        </p:txBody>
      </p:sp>
      <p:pic>
        <p:nvPicPr>
          <p:cNvPr id="4" name="Bilde 3"/>
          <p:cNvPicPr>
            <a:picLocks noChangeAspect="1"/>
          </p:cNvPicPr>
          <p:nvPr/>
        </p:nvPicPr>
        <p:blipFill>
          <a:blip r:embed="rId2"/>
          <a:stretch>
            <a:fillRect/>
          </a:stretch>
        </p:blipFill>
        <p:spPr>
          <a:xfrm>
            <a:off x="3761029" y="1801247"/>
            <a:ext cx="4669941" cy="2798307"/>
          </a:xfrm>
          <a:prstGeom prst="rect">
            <a:avLst/>
          </a:prstGeom>
        </p:spPr>
      </p:pic>
      <p:sp>
        <p:nvSpPr>
          <p:cNvPr id="5" name="Tittel 3"/>
          <p:cNvSpPr txBox="1">
            <a:spLocks/>
          </p:cNvSpPr>
          <p:nvPr/>
        </p:nvSpPr>
        <p:spPr>
          <a:xfrm>
            <a:off x="2335082" y="4128852"/>
            <a:ext cx="7499474" cy="17281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pPr algn="ctr"/>
            <a:r>
              <a:rPr lang="nb-NO" dirty="0"/>
              <a:t>Med en totalscore på 95,9%.</a:t>
            </a:r>
          </a:p>
        </p:txBody>
      </p:sp>
    </p:spTree>
    <p:extLst>
      <p:ext uri="{BB962C8B-B14F-4D97-AF65-F5344CB8AC3E}">
        <p14:creationId xmlns:p14="http://schemas.microsoft.com/office/powerpoint/2010/main" val="1241134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323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193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Morgendagens kundesenter?</a:t>
            </a:r>
          </a:p>
        </p:txBody>
      </p:sp>
      <p:grpSp>
        <p:nvGrpSpPr>
          <p:cNvPr id="4" name="Gruppe 3"/>
          <p:cNvGrpSpPr/>
          <p:nvPr/>
        </p:nvGrpSpPr>
        <p:grpSpPr>
          <a:xfrm>
            <a:off x="186252" y="2495882"/>
            <a:ext cx="3110393" cy="1866236"/>
            <a:chOff x="10406" y="1379258"/>
            <a:chExt cx="3110393" cy="1866236"/>
          </a:xfrm>
          <a:solidFill>
            <a:srgbClr val="5D3665"/>
          </a:solidFill>
        </p:grpSpPr>
        <p:sp>
          <p:nvSpPr>
            <p:cNvPr id="17" name="Rektangel: avrundede hjørner 16"/>
            <p:cNvSpPr/>
            <p:nvPr/>
          </p:nvSpPr>
          <p:spPr>
            <a:xfrm>
              <a:off x="10406" y="1379258"/>
              <a:ext cx="3110393" cy="186623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ktangel: avrundede hjørner 4"/>
            <p:cNvSpPr txBox="1"/>
            <p:nvPr/>
          </p:nvSpPr>
          <p:spPr>
            <a:xfrm>
              <a:off x="65066" y="1433918"/>
              <a:ext cx="3001073" cy="1756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eaLnBrk="1" fontAlgn="auto" latinLnBrk="0" hangingPunct="1">
                <a:lnSpc>
                  <a:spcPct val="90000"/>
                </a:lnSpc>
                <a:spcBef>
                  <a:spcPct val="0"/>
                </a:spcBef>
                <a:spcAft>
                  <a:spcPct val="35000"/>
                </a:spcAft>
                <a:buClrTx/>
                <a:buSzTx/>
                <a:buFontTx/>
                <a:buNone/>
                <a:tabLst/>
                <a:defRPr/>
              </a:pPr>
              <a:r>
                <a:rPr kumimoji="0" lang="nb-NO" sz="2700" b="1" i="1" u="none" strike="noStrike" kern="1200" cap="none" spc="0" normalizeH="0" baseline="0" noProof="0" dirty="0">
                  <a:ln>
                    <a:noFill/>
                  </a:ln>
                  <a:solidFill>
                    <a:schemeClr val="bg1"/>
                  </a:solidFill>
                  <a:effectLst/>
                  <a:uLnTx/>
                  <a:uFillTx/>
                  <a:latin typeface="Gill Sans MT" panose="020B0502020104020203" pitchFamily="34" charset="0"/>
                </a:rPr>
                <a:t>Roboter som svarer på 90% av alle spørsmål?</a:t>
              </a:r>
            </a:p>
          </p:txBody>
        </p:sp>
      </p:grpSp>
      <p:grpSp>
        <p:nvGrpSpPr>
          <p:cNvPr id="6" name="Gruppe 5"/>
          <p:cNvGrpSpPr/>
          <p:nvPr/>
        </p:nvGrpSpPr>
        <p:grpSpPr>
          <a:xfrm>
            <a:off x="4540803" y="2495882"/>
            <a:ext cx="3110393" cy="1866236"/>
            <a:chOff x="4364957" y="1379258"/>
            <a:chExt cx="3110393" cy="1866236"/>
          </a:xfrm>
          <a:solidFill>
            <a:srgbClr val="5D3665"/>
          </a:solidFill>
        </p:grpSpPr>
        <p:sp>
          <p:nvSpPr>
            <p:cNvPr id="13" name="Rektangel: avrundede hjørner 12"/>
            <p:cNvSpPr/>
            <p:nvPr/>
          </p:nvSpPr>
          <p:spPr>
            <a:xfrm>
              <a:off x="4364957" y="1379258"/>
              <a:ext cx="3110393" cy="186623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ktangel: avrundede hjørner 8"/>
            <p:cNvSpPr txBox="1"/>
            <p:nvPr/>
          </p:nvSpPr>
          <p:spPr>
            <a:xfrm>
              <a:off x="4419617" y="1433918"/>
              <a:ext cx="3001073" cy="1756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eaLnBrk="1" fontAlgn="auto" latinLnBrk="0" hangingPunct="1">
                <a:lnSpc>
                  <a:spcPct val="90000"/>
                </a:lnSpc>
                <a:spcBef>
                  <a:spcPct val="0"/>
                </a:spcBef>
                <a:spcAft>
                  <a:spcPct val="35000"/>
                </a:spcAft>
                <a:buClrTx/>
                <a:buSzTx/>
                <a:buFontTx/>
                <a:buNone/>
                <a:tabLst/>
                <a:defRPr/>
              </a:pPr>
              <a:r>
                <a:rPr kumimoji="0" lang="nb-NO" sz="2700" b="1" i="1" u="none" strike="noStrike" kern="1200" cap="none" spc="0" normalizeH="0" baseline="0" noProof="0" dirty="0">
                  <a:ln>
                    <a:noFill/>
                  </a:ln>
                  <a:solidFill>
                    <a:schemeClr val="bg1"/>
                  </a:solidFill>
                  <a:effectLst/>
                  <a:uLnTx/>
                  <a:uFillTx/>
                  <a:latin typeface="Gill Sans MT" panose="020B0502020104020203" pitchFamily="34" charset="0"/>
                </a:rPr>
                <a:t>Det aller meste foregår på Mail/Chat?</a:t>
              </a:r>
            </a:p>
          </p:txBody>
        </p:sp>
      </p:grpSp>
      <p:grpSp>
        <p:nvGrpSpPr>
          <p:cNvPr id="8" name="Gruppe 7"/>
          <p:cNvGrpSpPr/>
          <p:nvPr/>
        </p:nvGrpSpPr>
        <p:grpSpPr>
          <a:xfrm>
            <a:off x="8895354" y="2495882"/>
            <a:ext cx="3110393" cy="1866236"/>
            <a:chOff x="8719508" y="1379258"/>
            <a:chExt cx="3110393" cy="1866236"/>
          </a:xfrm>
          <a:solidFill>
            <a:srgbClr val="5D3665"/>
          </a:solidFill>
        </p:grpSpPr>
        <p:sp>
          <p:nvSpPr>
            <p:cNvPr id="9" name="Rektangel: avrundede hjørner 8"/>
            <p:cNvSpPr/>
            <p:nvPr/>
          </p:nvSpPr>
          <p:spPr>
            <a:xfrm>
              <a:off x="8719508" y="1379258"/>
              <a:ext cx="3110393" cy="186623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ktangel: avrundede hjørner 12"/>
            <p:cNvSpPr txBox="1"/>
            <p:nvPr/>
          </p:nvSpPr>
          <p:spPr>
            <a:xfrm>
              <a:off x="8774168" y="1433918"/>
              <a:ext cx="3001073" cy="1756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eaLnBrk="1" fontAlgn="auto" latinLnBrk="0" hangingPunct="1">
                <a:lnSpc>
                  <a:spcPct val="90000"/>
                </a:lnSpc>
                <a:spcBef>
                  <a:spcPct val="0"/>
                </a:spcBef>
                <a:spcAft>
                  <a:spcPct val="35000"/>
                </a:spcAft>
                <a:buClrTx/>
                <a:buSzTx/>
                <a:buFontTx/>
                <a:buNone/>
                <a:tabLst/>
                <a:defRPr/>
              </a:pPr>
              <a:r>
                <a:rPr kumimoji="0" lang="nb-NO" sz="2700" b="1" i="1" u="none" strike="noStrike" kern="1200" cap="none" spc="0" normalizeH="0" baseline="0" noProof="0" dirty="0">
                  <a:ln>
                    <a:noFill/>
                  </a:ln>
                  <a:solidFill>
                    <a:schemeClr val="bg1"/>
                  </a:solidFill>
                  <a:effectLst/>
                  <a:uLnTx/>
                  <a:uFillTx/>
                  <a:latin typeface="Gill Sans MT" panose="020B0502020104020203" pitchFamily="34" charset="0"/>
                </a:rPr>
                <a:t>Det er kundeopplevelsen som blir avgjørende!</a:t>
              </a:r>
            </a:p>
          </p:txBody>
        </p:sp>
      </p:grpSp>
      <p:sp>
        <p:nvSpPr>
          <p:cNvPr id="19" name="Pil: høyre 18"/>
          <p:cNvSpPr/>
          <p:nvPr/>
        </p:nvSpPr>
        <p:spPr>
          <a:xfrm>
            <a:off x="3517641" y="3088433"/>
            <a:ext cx="802432" cy="615820"/>
          </a:xfrm>
          <a:prstGeom prst="rightArrow">
            <a:avLst/>
          </a:prstGeom>
          <a:solidFill>
            <a:schemeClr val="bg1"/>
          </a:solidFill>
          <a:ln w="28575">
            <a:solidFill>
              <a:srgbClr val="5D36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latin typeface="Gill Sans MT" panose="020B0502020104020203" pitchFamily="34" charset="0"/>
            </a:endParaRPr>
          </a:p>
        </p:txBody>
      </p:sp>
      <p:sp>
        <p:nvSpPr>
          <p:cNvPr id="20" name="Pil: høyre 19"/>
          <p:cNvSpPr/>
          <p:nvPr/>
        </p:nvSpPr>
        <p:spPr>
          <a:xfrm>
            <a:off x="7871926" y="3088433"/>
            <a:ext cx="802432" cy="615820"/>
          </a:xfrm>
          <a:prstGeom prst="rightArrow">
            <a:avLst/>
          </a:prstGeom>
          <a:solidFill>
            <a:schemeClr val="bg1"/>
          </a:solidFill>
          <a:ln w="28575">
            <a:solidFill>
              <a:srgbClr val="5D36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latin typeface="Gill Sans MT" panose="020B0502020104020203" pitchFamily="34" charset="0"/>
            </a:endParaRPr>
          </a:p>
        </p:txBody>
      </p:sp>
    </p:spTree>
    <p:extLst>
      <p:ext uri="{BB962C8B-B14F-4D97-AF65-F5344CB8AC3E}">
        <p14:creationId xmlns:p14="http://schemas.microsoft.com/office/powerpoint/2010/main" val="3840022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p:cNvGraphicFramePr>
            <a:graphicFrameLocks noGrp="1"/>
          </p:cNvGraphicFramePr>
          <p:nvPr>
            <p:extLst/>
          </p:nvPr>
        </p:nvGraphicFramePr>
        <p:xfrm>
          <a:off x="3455371" y="186456"/>
          <a:ext cx="5275383" cy="6513232"/>
        </p:xfrm>
        <a:graphic>
          <a:graphicData uri="http://schemas.openxmlformats.org/drawingml/2006/table">
            <a:tbl>
              <a:tblPr firstRow="1" bandRow="1">
                <a:tableStyleId>{8799B23B-EC83-4686-B30A-512413B5E67A}</a:tableStyleId>
              </a:tblPr>
              <a:tblGrid>
                <a:gridCol w="800765">
                  <a:extLst>
                    <a:ext uri="{9D8B030D-6E8A-4147-A177-3AD203B41FA5}">
                      <a16:colId xmlns:a16="http://schemas.microsoft.com/office/drawing/2014/main" val="2710690514"/>
                    </a:ext>
                  </a:extLst>
                </a:gridCol>
                <a:gridCol w="3274231">
                  <a:extLst>
                    <a:ext uri="{9D8B030D-6E8A-4147-A177-3AD203B41FA5}">
                      <a16:colId xmlns:a16="http://schemas.microsoft.com/office/drawing/2014/main" val="3979891460"/>
                    </a:ext>
                  </a:extLst>
                </a:gridCol>
                <a:gridCol w="1200387">
                  <a:extLst>
                    <a:ext uri="{9D8B030D-6E8A-4147-A177-3AD203B41FA5}">
                      <a16:colId xmlns:a16="http://schemas.microsoft.com/office/drawing/2014/main" val="944305383"/>
                    </a:ext>
                  </a:extLst>
                </a:gridCol>
              </a:tblGrid>
              <a:tr h="363895">
                <a:tc>
                  <a:txBody>
                    <a:bodyPr/>
                    <a:lstStyle/>
                    <a:p>
                      <a:pPr algn="ctr"/>
                      <a:endParaRPr lang="nb-NO" dirty="0">
                        <a:solidFill>
                          <a:schemeClr val="bg1"/>
                        </a:solidFill>
                      </a:endParaRPr>
                    </a:p>
                  </a:txBody>
                  <a:tcPr>
                    <a:solidFill>
                      <a:srgbClr val="5D3665"/>
                    </a:solidFill>
                  </a:tcPr>
                </a:tc>
                <a:tc>
                  <a:txBody>
                    <a:bodyPr/>
                    <a:lstStyle/>
                    <a:p>
                      <a:pPr algn="ctr"/>
                      <a:r>
                        <a:rPr lang="nb-NO" dirty="0">
                          <a:solidFill>
                            <a:schemeClr val="bg1"/>
                          </a:solidFill>
                        </a:rPr>
                        <a:t>BRANSJEREKKEFØLGE</a:t>
                      </a:r>
                      <a:r>
                        <a:rPr lang="nb-NO" baseline="0" dirty="0">
                          <a:solidFill>
                            <a:schemeClr val="bg1"/>
                          </a:solidFill>
                        </a:rPr>
                        <a:t> 2017</a:t>
                      </a:r>
                      <a:endParaRPr lang="nb-NO" dirty="0">
                        <a:solidFill>
                          <a:schemeClr val="bg1"/>
                        </a:solidFill>
                      </a:endParaRPr>
                    </a:p>
                  </a:txBody>
                  <a:tcPr>
                    <a:solidFill>
                      <a:srgbClr val="5D3665"/>
                    </a:solidFill>
                  </a:tcPr>
                </a:tc>
                <a:tc>
                  <a:txBody>
                    <a:bodyPr/>
                    <a:lstStyle/>
                    <a:p>
                      <a:pPr algn="ctr"/>
                      <a:r>
                        <a:rPr lang="nb-NO" dirty="0">
                          <a:solidFill>
                            <a:schemeClr val="bg1"/>
                          </a:solidFill>
                        </a:rPr>
                        <a:t>SNITT-RESULTAT</a:t>
                      </a:r>
                    </a:p>
                  </a:txBody>
                  <a:tcPr>
                    <a:solidFill>
                      <a:srgbClr val="5D3665"/>
                    </a:solidFill>
                  </a:tcPr>
                </a:tc>
                <a:extLst>
                  <a:ext uri="{0D108BD9-81ED-4DB2-BD59-A6C34878D82A}">
                    <a16:rowId xmlns:a16="http://schemas.microsoft.com/office/drawing/2014/main" val="2376442354"/>
                  </a:ext>
                </a:extLst>
              </a:tr>
              <a:tr h="367072">
                <a:tc>
                  <a:txBody>
                    <a:bodyPr/>
                    <a:lstStyle/>
                    <a:p>
                      <a:r>
                        <a:rPr lang="nb-NO" sz="1800" b="1" dirty="0">
                          <a:effectLst>
                            <a:outerShdw blurRad="38100" dist="38100" dir="2700000" algn="tl">
                              <a:srgbClr val="000000">
                                <a:alpha val="43137"/>
                              </a:srgbClr>
                            </a:outerShdw>
                          </a:effectLst>
                        </a:rPr>
                        <a:t>1</a:t>
                      </a:r>
                    </a:p>
                  </a:txBody>
                  <a:tcPr/>
                </a:tc>
                <a:tc>
                  <a:txBody>
                    <a:bodyPr/>
                    <a:lstStyle/>
                    <a:p>
                      <a:r>
                        <a:rPr lang="nb-NO" sz="1800" b="1" dirty="0">
                          <a:effectLst>
                            <a:outerShdw blurRad="38100" dist="38100" dir="2700000" algn="tl">
                              <a:srgbClr val="000000">
                                <a:alpha val="43137"/>
                              </a:srgbClr>
                            </a:outerShdw>
                          </a:effectLst>
                        </a:rPr>
                        <a:t>Åpen klasse</a:t>
                      </a:r>
                    </a:p>
                  </a:txBody>
                  <a:tcPr/>
                </a:tc>
                <a:tc>
                  <a:txBody>
                    <a:bodyPr/>
                    <a:lstStyle/>
                    <a:p>
                      <a:pPr algn="ctr"/>
                      <a:r>
                        <a:rPr lang="nb-NO" sz="1800" b="1" dirty="0">
                          <a:effectLst>
                            <a:outerShdw blurRad="38100" dist="38100" dir="2700000" algn="tl">
                              <a:srgbClr val="000000">
                                <a:alpha val="43137"/>
                              </a:srgbClr>
                            </a:outerShdw>
                          </a:effectLst>
                        </a:rPr>
                        <a:t>85,6 %</a:t>
                      </a:r>
                    </a:p>
                  </a:txBody>
                  <a:tcPr/>
                </a:tc>
                <a:extLst>
                  <a:ext uri="{0D108BD9-81ED-4DB2-BD59-A6C34878D82A}">
                    <a16:rowId xmlns:a16="http://schemas.microsoft.com/office/drawing/2014/main" val="1750499277"/>
                  </a:ext>
                </a:extLst>
              </a:tr>
              <a:tr h="367072">
                <a:tc>
                  <a:txBody>
                    <a:bodyPr/>
                    <a:lstStyle/>
                    <a:p>
                      <a:r>
                        <a:rPr lang="nb-NO" sz="1800" b="1" dirty="0">
                          <a:effectLst>
                            <a:outerShdw blurRad="38100" dist="38100" dir="2700000" algn="tl">
                              <a:srgbClr val="000000">
                                <a:alpha val="43137"/>
                              </a:srgbClr>
                            </a:outerShdw>
                          </a:effectLst>
                        </a:rPr>
                        <a:t>2</a:t>
                      </a:r>
                    </a:p>
                  </a:txBody>
                  <a:tcPr/>
                </a:tc>
                <a:tc>
                  <a:txBody>
                    <a:bodyPr/>
                    <a:lstStyle/>
                    <a:p>
                      <a:r>
                        <a:rPr lang="nb-NO" sz="1800" b="1" dirty="0">
                          <a:effectLst>
                            <a:outerShdw blurRad="38100" dist="38100" dir="2700000" algn="tl">
                              <a:srgbClr val="000000">
                                <a:alpha val="43137"/>
                              </a:srgbClr>
                            </a:outerShdw>
                          </a:effectLst>
                        </a:rPr>
                        <a:t>Sikkerhet</a:t>
                      </a:r>
                    </a:p>
                  </a:txBody>
                  <a:tcPr/>
                </a:tc>
                <a:tc>
                  <a:txBody>
                    <a:bodyPr/>
                    <a:lstStyle/>
                    <a:p>
                      <a:pPr algn="ctr"/>
                      <a:r>
                        <a:rPr lang="nb-NO" sz="1800" b="1" dirty="0">
                          <a:effectLst>
                            <a:outerShdw blurRad="38100" dist="38100" dir="2700000" algn="tl">
                              <a:srgbClr val="000000">
                                <a:alpha val="43137"/>
                              </a:srgbClr>
                            </a:outerShdw>
                          </a:effectLst>
                        </a:rPr>
                        <a:t>85,2 %</a:t>
                      </a:r>
                    </a:p>
                  </a:txBody>
                  <a:tcPr/>
                </a:tc>
                <a:extLst>
                  <a:ext uri="{0D108BD9-81ED-4DB2-BD59-A6C34878D82A}">
                    <a16:rowId xmlns:a16="http://schemas.microsoft.com/office/drawing/2014/main" val="3503114378"/>
                  </a:ext>
                </a:extLst>
              </a:tr>
              <a:tr h="367072">
                <a:tc>
                  <a:txBody>
                    <a:bodyPr/>
                    <a:lstStyle/>
                    <a:p>
                      <a:r>
                        <a:rPr lang="nb-NO" sz="1800" b="1" dirty="0">
                          <a:effectLst>
                            <a:outerShdw blurRad="38100" dist="38100" dir="2700000" algn="tl">
                              <a:srgbClr val="000000">
                                <a:alpha val="43137"/>
                              </a:srgbClr>
                            </a:outerShdw>
                          </a:effectLst>
                        </a:rPr>
                        <a:t>3</a:t>
                      </a:r>
                    </a:p>
                  </a:txBody>
                  <a:tcPr/>
                </a:tc>
                <a:tc>
                  <a:txBody>
                    <a:bodyPr/>
                    <a:lstStyle/>
                    <a:p>
                      <a:r>
                        <a:rPr lang="nb-NO" sz="1800" b="1" dirty="0">
                          <a:effectLst>
                            <a:outerShdw blurRad="38100" dist="38100" dir="2700000" algn="tl">
                              <a:srgbClr val="000000">
                                <a:alpha val="43137"/>
                              </a:srgbClr>
                            </a:outerShdw>
                          </a:effectLst>
                        </a:rPr>
                        <a:t>Forsikring</a:t>
                      </a:r>
                    </a:p>
                  </a:txBody>
                  <a:tcPr/>
                </a:tc>
                <a:tc>
                  <a:txBody>
                    <a:bodyPr/>
                    <a:lstStyle/>
                    <a:p>
                      <a:pPr algn="ctr"/>
                      <a:r>
                        <a:rPr lang="nb-NO" sz="1800" b="1" dirty="0">
                          <a:effectLst>
                            <a:outerShdw blurRad="38100" dist="38100" dir="2700000" algn="tl">
                              <a:srgbClr val="000000">
                                <a:alpha val="43137"/>
                              </a:srgbClr>
                            </a:outerShdw>
                          </a:effectLst>
                        </a:rPr>
                        <a:t>84,6 %</a:t>
                      </a:r>
                    </a:p>
                  </a:txBody>
                  <a:tcPr/>
                </a:tc>
                <a:extLst>
                  <a:ext uri="{0D108BD9-81ED-4DB2-BD59-A6C34878D82A}">
                    <a16:rowId xmlns:a16="http://schemas.microsoft.com/office/drawing/2014/main" val="3061088560"/>
                  </a:ext>
                </a:extLst>
              </a:tr>
              <a:tr h="367072">
                <a:tc>
                  <a:txBody>
                    <a:bodyPr/>
                    <a:lstStyle/>
                    <a:p>
                      <a:r>
                        <a:rPr lang="nb-NO" sz="1600" dirty="0"/>
                        <a:t>4</a:t>
                      </a:r>
                    </a:p>
                  </a:txBody>
                  <a:tcPr/>
                </a:tc>
                <a:tc>
                  <a:txBody>
                    <a:bodyPr/>
                    <a:lstStyle/>
                    <a:p>
                      <a:r>
                        <a:rPr lang="nb-NO" sz="1600" dirty="0"/>
                        <a:t>Pakkereise</a:t>
                      </a:r>
                    </a:p>
                  </a:txBody>
                  <a:tcPr/>
                </a:tc>
                <a:tc>
                  <a:txBody>
                    <a:bodyPr/>
                    <a:lstStyle/>
                    <a:p>
                      <a:pPr algn="ctr"/>
                      <a:r>
                        <a:rPr lang="nb-NO" sz="1600" dirty="0"/>
                        <a:t>84,6 %</a:t>
                      </a:r>
                    </a:p>
                  </a:txBody>
                  <a:tcPr/>
                </a:tc>
                <a:extLst>
                  <a:ext uri="{0D108BD9-81ED-4DB2-BD59-A6C34878D82A}">
                    <a16:rowId xmlns:a16="http://schemas.microsoft.com/office/drawing/2014/main" val="2875238166"/>
                  </a:ext>
                </a:extLst>
              </a:tr>
              <a:tr h="367072">
                <a:tc>
                  <a:txBody>
                    <a:bodyPr/>
                    <a:lstStyle/>
                    <a:p>
                      <a:r>
                        <a:rPr lang="nb-NO" sz="1600" dirty="0"/>
                        <a:t>5</a:t>
                      </a:r>
                    </a:p>
                  </a:txBody>
                  <a:tcPr/>
                </a:tc>
                <a:tc>
                  <a:txBody>
                    <a:bodyPr/>
                    <a:lstStyle/>
                    <a:p>
                      <a:r>
                        <a:rPr lang="nb-NO" sz="1600" dirty="0"/>
                        <a:t>Mobil</a:t>
                      </a:r>
                    </a:p>
                  </a:txBody>
                  <a:tcPr/>
                </a:tc>
                <a:tc>
                  <a:txBody>
                    <a:bodyPr/>
                    <a:lstStyle/>
                    <a:p>
                      <a:pPr algn="ctr"/>
                      <a:r>
                        <a:rPr lang="nb-NO" sz="1600" dirty="0"/>
                        <a:t>83,4 %</a:t>
                      </a:r>
                    </a:p>
                  </a:txBody>
                  <a:tcPr/>
                </a:tc>
                <a:extLst>
                  <a:ext uri="{0D108BD9-81ED-4DB2-BD59-A6C34878D82A}">
                    <a16:rowId xmlns:a16="http://schemas.microsoft.com/office/drawing/2014/main" val="3969784070"/>
                  </a:ext>
                </a:extLst>
              </a:tr>
              <a:tr h="367072">
                <a:tc>
                  <a:txBody>
                    <a:bodyPr/>
                    <a:lstStyle/>
                    <a:p>
                      <a:r>
                        <a:rPr lang="nb-NO" sz="1600" dirty="0"/>
                        <a:t>6</a:t>
                      </a:r>
                    </a:p>
                  </a:txBody>
                  <a:tcPr/>
                </a:tc>
                <a:tc>
                  <a:txBody>
                    <a:bodyPr/>
                    <a:lstStyle/>
                    <a:p>
                      <a:r>
                        <a:rPr lang="nb-NO" sz="1600" dirty="0"/>
                        <a:t>Avis</a:t>
                      </a:r>
                    </a:p>
                  </a:txBody>
                  <a:tcPr/>
                </a:tc>
                <a:tc>
                  <a:txBody>
                    <a:bodyPr/>
                    <a:lstStyle/>
                    <a:p>
                      <a:pPr algn="ctr"/>
                      <a:r>
                        <a:rPr lang="nb-NO" sz="1600" dirty="0"/>
                        <a:t>81,5 %</a:t>
                      </a:r>
                    </a:p>
                  </a:txBody>
                  <a:tcPr/>
                </a:tc>
                <a:extLst>
                  <a:ext uri="{0D108BD9-81ED-4DB2-BD59-A6C34878D82A}">
                    <a16:rowId xmlns:a16="http://schemas.microsoft.com/office/drawing/2014/main" val="2368811273"/>
                  </a:ext>
                </a:extLst>
              </a:tr>
              <a:tr h="367072">
                <a:tc>
                  <a:txBody>
                    <a:bodyPr/>
                    <a:lstStyle/>
                    <a:p>
                      <a:r>
                        <a:rPr lang="nb-NO" sz="1600" dirty="0"/>
                        <a:t>7</a:t>
                      </a:r>
                    </a:p>
                  </a:txBody>
                  <a:tcPr/>
                </a:tc>
                <a:tc>
                  <a:txBody>
                    <a:bodyPr/>
                    <a:lstStyle/>
                    <a:p>
                      <a:r>
                        <a:rPr lang="nb-NO" sz="1600" dirty="0"/>
                        <a:t>TV</a:t>
                      </a:r>
                    </a:p>
                  </a:txBody>
                  <a:tcPr/>
                </a:tc>
                <a:tc>
                  <a:txBody>
                    <a:bodyPr/>
                    <a:lstStyle/>
                    <a:p>
                      <a:pPr algn="ctr"/>
                      <a:r>
                        <a:rPr lang="nb-NO" sz="1600" dirty="0"/>
                        <a:t>81,1 %</a:t>
                      </a:r>
                    </a:p>
                  </a:txBody>
                  <a:tcPr/>
                </a:tc>
                <a:extLst>
                  <a:ext uri="{0D108BD9-81ED-4DB2-BD59-A6C34878D82A}">
                    <a16:rowId xmlns:a16="http://schemas.microsoft.com/office/drawing/2014/main" val="1364641283"/>
                  </a:ext>
                </a:extLst>
              </a:tr>
              <a:tr h="367072">
                <a:tc>
                  <a:txBody>
                    <a:bodyPr/>
                    <a:lstStyle/>
                    <a:p>
                      <a:r>
                        <a:rPr lang="nb-NO" sz="1600" dirty="0"/>
                        <a:t>8</a:t>
                      </a:r>
                    </a:p>
                  </a:txBody>
                  <a:tcPr/>
                </a:tc>
                <a:tc>
                  <a:txBody>
                    <a:bodyPr/>
                    <a:lstStyle/>
                    <a:p>
                      <a:r>
                        <a:rPr lang="nb-NO" sz="1600" dirty="0"/>
                        <a:t>Bredbånd</a:t>
                      </a:r>
                    </a:p>
                  </a:txBody>
                  <a:tcPr/>
                </a:tc>
                <a:tc>
                  <a:txBody>
                    <a:bodyPr/>
                    <a:lstStyle/>
                    <a:p>
                      <a:pPr algn="ctr"/>
                      <a:r>
                        <a:rPr lang="nb-NO" sz="1600" dirty="0"/>
                        <a:t>80,7 %</a:t>
                      </a:r>
                    </a:p>
                  </a:txBody>
                  <a:tcPr/>
                </a:tc>
                <a:extLst>
                  <a:ext uri="{0D108BD9-81ED-4DB2-BD59-A6C34878D82A}">
                    <a16:rowId xmlns:a16="http://schemas.microsoft.com/office/drawing/2014/main" val="848564099"/>
                  </a:ext>
                </a:extLst>
              </a:tr>
              <a:tr h="367072">
                <a:tc>
                  <a:txBody>
                    <a:bodyPr/>
                    <a:lstStyle/>
                    <a:p>
                      <a:r>
                        <a:rPr lang="nb-NO" sz="1600" dirty="0"/>
                        <a:t>9</a:t>
                      </a:r>
                    </a:p>
                  </a:txBody>
                  <a:tcPr/>
                </a:tc>
                <a:tc>
                  <a:txBody>
                    <a:bodyPr/>
                    <a:lstStyle/>
                    <a:p>
                      <a:r>
                        <a:rPr lang="nb-NO" sz="1600" dirty="0"/>
                        <a:t>Energi</a:t>
                      </a:r>
                    </a:p>
                  </a:txBody>
                  <a:tcPr/>
                </a:tc>
                <a:tc>
                  <a:txBody>
                    <a:bodyPr/>
                    <a:lstStyle/>
                    <a:p>
                      <a:pPr algn="ctr"/>
                      <a:r>
                        <a:rPr lang="nb-NO" sz="1600" dirty="0"/>
                        <a:t>80,5 %</a:t>
                      </a:r>
                    </a:p>
                  </a:txBody>
                  <a:tcPr/>
                </a:tc>
                <a:extLst>
                  <a:ext uri="{0D108BD9-81ED-4DB2-BD59-A6C34878D82A}">
                    <a16:rowId xmlns:a16="http://schemas.microsoft.com/office/drawing/2014/main" val="1361672235"/>
                  </a:ext>
                </a:extLst>
              </a:tr>
              <a:tr h="367072">
                <a:tc>
                  <a:txBody>
                    <a:bodyPr/>
                    <a:lstStyle/>
                    <a:p>
                      <a:r>
                        <a:rPr lang="nb-NO" sz="1600" dirty="0"/>
                        <a:t>10</a:t>
                      </a:r>
                    </a:p>
                  </a:txBody>
                  <a:tcPr/>
                </a:tc>
                <a:tc>
                  <a:txBody>
                    <a:bodyPr/>
                    <a:lstStyle/>
                    <a:p>
                      <a:r>
                        <a:rPr lang="nb-NO" sz="1600" dirty="0"/>
                        <a:t>Båtreise</a:t>
                      </a:r>
                    </a:p>
                  </a:txBody>
                  <a:tcPr/>
                </a:tc>
                <a:tc>
                  <a:txBody>
                    <a:bodyPr/>
                    <a:lstStyle/>
                    <a:p>
                      <a:pPr algn="ctr"/>
                      <a:r>
                        <a:rPr lang="nb-NO" sz="1600" dirty="0"/>
                        <a:t>80,0 %</a:t>
                      </a:r>
                    </a:p>
                  </a:txBody>
                  <a:tcPr/>
                </a:tc>
                <a:extLst>
                  <a:ext uri="{0D108BD9-81ED-4DB2-BD59-A6C34878D82A}">
                    <a16:rowId xmlns:a16="http://schemas.microsoft.com/office/drawing/2014/main" val="1195093274"/>
                  </a:ext>
                </a:extLst>
              </a:tr>
              <a:tr h="367072">
                <a:tc>
                  <a:txBody>
                    <a:bodyPr/>
                    <a:lstStyle/>
                    <a:p>
                      <a:r>
                        <a:rPr lang="nb-NO" sz="1600" dirty="0"/>
                        <a:t>11</a:t>
                      </a:r>
                    </a:p>
                  </a:txBody>
                  <a:tcPr/>
                </a:tc>
                <a:tc>
                  <a:txBody>
                    <a:bodyPr/>
                    <a:lstStyle/>
                    <a:p>
                      <a:r>
                        <a:rPr lang="nb-NO" sz="1600" dirty="0"/>
                        <a:t>Bank</a:t>
                      </a:r>
                    </a:p>
                  </a:txBody>
                  <a:tcPr/>
                </a:tc>
                <a:tc>
                  <a:txBody>
                    <a:bodyPr/>
                    <a:lstStyle/>
                    <a:p>
                      <a:pPr algn="ctr"/>
                      <a:r>
                        <a:rPr lang="nb-NO" sz="1600" dirty="0"/>
                        <a:t>78,7 %</a:t>
                      </a:r>
                    </a:p>
                  </a:txBody>
                  <a:tcPr/>
                </a:tc>
                <a:extLst>
                  <a:ext uri="{0D108BD9-81ED-4DB2-BD59-A6C34878D82A}">
                    <a16:rowId xmlns:a16="http://schemas.microsoft.com/office/drawing/2014/main" val="2397348474"/>
                  </a:ext>
                </a:extLst>
              </a:tr>
              <a:tr h="367072">
                <a:tc>
                  <a:txBody>
                    <a:bodyPr/>
                    <a:lstStyle/>
                    <a:p>
                      <a:r>
                        <a:rPr lang="nb-NO" sz="1600" dirty="0"/>
                        <a:t>12</a:t>
                      </a:r>
                    </a:p>
                  </a:txBody>
                  <a:tcPr/>
                </a:tc>
                <a:tc>
                  <a:txBody>
                    <a:bodyPr/>
                    <a:lstStyle/>
                    <a:p>
                      <a:r>
                        <a:rPr lang="nb-NO" sz="1600" dirty="0"/>
                        <a:t>Veihjelp</a:t>
                      </a:r>
                    </a:p>
                  </a:txBody>
                  <a:tcPr/>
                </a:tc>
                <a:tc>
                  <a:txBody>
                    <a:bodyPr/>
                    <a:lstStyle/>
                    <a:p>
                      <a:pPr algn="ctr"/>
                      <a:r>
                        <a:rPr lang="nb-NO" sz="1600" dirty="0"/>
                        <a:t>77,8 %</a:t>
                      </a:r>
                    </a:p>
                  </a:txBody>
                  <a:tcPr/>
                </a:tc>
                <a:extLst>
                  <a:ext uri="{0D108BD9-81ED-4DB2-BD59-A6C34878D82A}">
                    <a16:rowId xmlns:a16="http://schemas.microsoft.com/office/drawing/2014/main" val="2033074925"/>
                  </a:ext>
                </a:extLst>
              </a:tr>
              <a:tr h="367072">
                <a:tc>
                  <a:txBody>
                    <a:bodyPr/>
                    <a:lstStyle/>
                    <a:p>
                      <a:r>
                        <a:rPr lang="nb-NO" sz="1600" dirty="0"/>
                        <a:t>13</a:t>
                      </a:r>
                    </a:p>
                  </a:txBody>
                  <a:tcPr/>
                </a:tc>
                <a:tc>
                  <a:txBody>
                    <a:bodyPr/>
                    <a:lstStyle/>
                    <a:p>
                      <a:r>
                        <a:rPr lang="nb-NO" sz="1600" dirty="0"/>
                        <a:t>Pakketransport</a:t>
                      </a:r>
                    </a:p>
                  </a:txBody>
                  <a:tcPr/>
                </a:tc>
                <a:tc>
                  <a:txBody>
                    <a:bodyPr/>
                    <a:lstStyle/>
                    <a:p>
                      <a:pPr algn="ctr"/>
                      <a:r>
                        <a:rPr lang="nb-NO" sz="1600" dirty="0"/>
                        <a:t>77,7 %</a:t>
                      </a:r>
                    </a:p>
                  </a:txBody>
                  <a:tcPr/>
                </a:tc>
                <a:extLst>
                  <a:ext uri="{0D108BD9-81ED-4DB2-BD59-A6C34878D82A}">
                    <a16:rowId xmlns:a16="http://schemas.microsoft.com/office/drawing/2014/main" val="1055504020"/>
                  </a:ext>
                </a:extLst>
              </a:tr>
              <a:tr h="367072">
                <a:tc>
                  <a:txBody>
                    <a:bodyPr/>
                    <a:lstStyle/>
                    <a:p>
                      <a:r>
                        <a:rPr lang="nb-NO" sz="1600" dirty="0"/>
                        <a:t>14</a:t>
                      </a:r>
                    </a:p>
                  </a:txBody>
                  <a:tcPr/>
                </a:tc>
                <a:tc>
                  <a:txBody>
                    <a:bodyPr/>
                    <a:lstStyle/>
                    <a:p>
                      <a:r>
                        <a:rPr lang="nb-NO" sz="1600" dirty="0"/>
                        <a:t>Offentlig</a:t>
                      </a:r>
                    </a:p>
                  </a:txBody>
                  <a:tcPr/>
                </a:tc>
                <a:tc>
                  <a:txBody>
                    <a:bodyPr/>
                    <a:lstStyle/>
                    <a:p>
                      <a:pPr algn="ctr"/>
                      <a:r>
                        <a:rPr lang="nb-NO" sz="1600" dirty="0"/>
                        <a:t>77,3 %</a:t>
                      </a:r>
                    </a:p>
                  </a:txBody>
                  <a:tcPr/>
                </a:tc>
                <a:extLst>
                  <a:ext uri="{0D108BD9-81ED-4DB2-BD59-A6C34878D82A}">
                    <a16:rowId xmlns:a16="http://schemas.microsoft.com/office/drawing/2014/main" val="2393167990"/>
                  </a:ext>
                </a:extLst>
              </a:tr>
              <a:tr h="367072">
                <a:tc>
                  <a:txBody>
                    <a:bodyPr/>
                    <a:lstStyle/>
                    <a:p>
                      <a:r>
                        <a:rPr lang="nb-NO" sz="1600" dirty="0"/>
                        <a:t>15</a:t>
                      </a:r>
                    </a:p>
                  </a:txBody>
                  <a:tcPr/>
                </a:tc>
                <a:tc>
                  <a:txBody>
                    <a:bodyPr/>
                    <a:lstStyle/>
                    <a:p>
                      <a:r>
                        <a:rPr lang="nb-NO" sz="1600" dirty="0"/>
                        <a:t>Elektro</a:t>
                      </a:r>
                    </a:p>
                  </a:txBody>
                  <a:tcPr/>
                </a:tc>
                <a:tc>
                  <a:txBody>
                    <a:bodyPr/>
                    <a:lstStyle/>
                    <a:p>
                      <a:pPr algn="ctr"/>
                      <a:r>
                        <a:rPr lang="nb-NO" sz="1600" dirty="0"/>
                        <a:t>75,6 %</a:t>
                      </a:r>
                    </a:p>
                  </a:txBody>
                  <a:tcPr/>
                </a:tc>
                <a:extLst>
                  <a:ext uri="{0D108BD9-81ED-4DB2-BD59-A6C34878D82A}">
                    <a16:rowId xmlns:a16="http://schemas.microsoft.com/office/drawing/2014/main" val="1345821718"/>
                  </a:ext>
                </a:extLst>
              </a:tr>
              <a:tr h="367072">
                <a:tc>
                  <a:txBody>
                    <a:bodyPr/>
                    <a:lstStyle/>
                    <a:p>
                      <a:r>
                        <a:rPr lang="nb-NO" sz="1600" dirty="0"/>
                        <a:t>16</a:t>
                      </a:r>
                    </a:p>
                  </a:txBody>
                  <a:tcPr/>
                </a:tc>
                <a:tc>
                  <a:txBody>
                    <a:bodyPr/>
                    <a:lstStyle/>
                    <a:p>
                      <a:r>
                        <a:rPr lang="nb-NO" sz="1600" dirty="0"/>
                        <a:t>Flyreise</a:t>
                      </a:r>
                    </a:p>
                  </a:txBody>
                  <a:tcPr/>
                </a:tc>
                <a:tc>
                  <a:txBody>
                    <a:bodyPr/>
                    <a:lstStyle/>
                    <a:p>
                      <a:pPr algn="ctr"/>
                      <a:r>
                        <a:rPr lang="nb-NO" sz="1600" dirty="0"/>
                        <a:t>74,7 %</a:t>
                      </a:r>
                    </a:p>
                  </a:txBody>
                  <a:tcPr/>
                </a:tc>
                <a:extLst>
                  <a:ext uri="{0D108BD9-81ED-4DB2-BD59-A6C34878D82A}">
                    <a16:rowId xmlns:a16="http://schemas.microsoft.com/office/drawing/2014/main" val="3186672295"/>
                  </a:ext>
                </a:extLst>
              </a:tr>
            </a:tbl>
          </a:graphicData>
        </a:graphic>
      </p:graphicFrame>
    </p:spTree>
    <p:extLst>
      <p:ext uri="{BB962C8B-B14F-4D97-AF65-F5344CB8AC3E}">
        <p14:creationId xmlns:p14="http://schemas.microsoft.com/office/powerpoint/2010/main" val="90973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SeeYou eye wallper 131010"/>
          <p:cNvPicPr>
            <a:picLocks noChangeAspect="1" noChangeArrowheads="1"/>
          </p:cNvPicPr>
          <p:nvPr/>
        </p:nvPicPr>
        <p:blipFill rotWithShape="1">
          <a:blip r:embed="rId2">
            <a:extLst>
              <a:ext uri="{28A0092B-C50C-407E-A947-70E740481C1C}">
                <a14:useLocalDpi xmlns:a14="http://schemas.microsoft.com/office/drawing/2010/main" val="0"/>
              </a:ext>
            </a:extLst>
          </a:blip>
          <a:srcRect t="3457" r="5955" b="54702"/>
          <a:stretch/>
        </p:blipFill>
        <p:spPr bwMode="auto">
          <a:xfrm>
            <a:off x="458859" y="2015409"/>
            <a:ext cx="11269721" cy="323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e 3"/>
          <p:cNvPicPr>
            <a:picLocks noChangeAspect="1"/>
          </p:cNvPicPr>
          <p:nvPr/>
        </p:nvPicPr>
        <p:blipFill>
          <a:blip r:embed="rId3"/>
          <a:stretch>
            <a:fillRect/>
          </a:stretch>
        </p:blipFill>
        <p:spPr>
          <a:xfrm>
            <a:off x="1065261" y="232522"/>
            <a:ext cx="8443692" cy="1621677"/>
          </a:xfrm>
          <a:prstGeom prst="rect">
            <a:avLst/>
          </a:prstGeom>
        </p:spPr>
      </p:pic>
      <p:pic>
        <p:nvPicPr>
          <p:cNvPr id="8" name="Bilde 7"/>
          <p:cNvPicPr>
            <a:picLocks noChangeAspect="1"/>
          </p:cNvPicPr>
          <p:nvPr/>
        </p:nvPicPr>
        <p:blipFill>
          <a:blip r:embed="rId4"/>
          <a:stretch>
            <a:fillRect/>
          </a:stretch>
        </p:blipFill>
        <p:spPr>
          <a:xfrm>
            <a:off x="5765364" y="2015408"/>
            <a:ext cx="6096528" cy="3237257"/>
          </a:xfrm>
          <a:prstGeom prst="rect">
            <a:avLst/>
          </a:prstGeom>
        </p:spPr>
      </p:pic>
    </p:spTree>
    <p:extLst>
      <p:ext uri="{BB962C8B-B14F-4D97-AF65-F5344CB8AC3E}">
        <p14:creationId xmlns:p14="http://schemas.microsoft.com/office/powerpoint/2010/main" val="19020554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2895</TotalTime>
  <Words>893</Words>
  <Application>Microsoft Office PowerPoint</Application>
  <PresentationFormat>Widescreen</PresentationFormat>
  <Paragraphs>336</Paragraphs>
  <Slides>63</Slides>
  <Notes>0</Notes>
  <HiddenSlides>0</HiddenSlides>
  <MMClips>0</MMClips>
  <ScaleCrop>false</ScaleCrop>
  <HeadingPairs>
    <vt:vector size="6" baseType="variant">
      <vt:variant>
        <vt:lpstr>Brukte skrifter</vt:lpstr>
      </vt:variant>
      <vt:variant>
        <vt:i4>5</vt:i4>
      </vt:variant>
      <vt:variant>
        <vt:lpstr>Tema</vt:lpstr>
      </vt:variant>
      <vt:variant>
        <vt:i4>3</vt:i4>
      </vt:variant>
      <vt:variant>
        <vt:lpstr>Lysbildetitler</vt:lpstr>
      </vt:variant>
      <vt:variant>
        <vt:i4>63</vt:i4>
      </vt:variant>
    </vt:vector>
  </HeadingPairs>
  <TitlesOfParts>
    <vt:vector size="71" baseType="lpstr">
      <vt:lpstr>Arial</vt:lpstr>
      <vt:lpstr>Arial Black</vt:lpstr>
      <vt:lpstr>Calibri</vt:lpstr>
      <vt:lpstr>Calibri Light</vt:lpstr>
      <vt:lpstr>Gill Sans MT</vt:lpstr>
      <vt:lpstr>Office-tema</vt:lpstr>
      <vt:lpstr>1_Office-tema</vt:lpstr>
      <vt:lpstr>2_Office-tema</vt:lpstr>
      <vt:lpstr>PowerPoint-presentasjon</vt:lpstr>
      <vt:lpstr>Kundeserviceprisen – «Best i test»</vt:lpstr>
      <vt:lpstr>Tidligere års vinnere</vt:lpstr>
      <vt:lpstr>Kundeserviceprisen 2017</vt:lpstr>
      <vt:lpstr>Fremtidens kundeopplevelse</vt:lpstr>
      <vt:lpstr>PowerPoint-presentasjon</vt:lpstr>
      <vt:lpstr>Morgendagens kundesenter?</vt:lpstr>
      <vt:lpstr>PowerPoint-presentasjon</vt:lpstr>
      <vt:lpstr>PowerPoint-presentasjon</vt:lpstr>
      <vt:lpstr>AVIS</vt:lpstr>
      <vt:lpstr>PowerPoint-presentasjon</vt:lpstr>
      <vt:lpstr>PowerPoint-presentasjon</vt:lpstr>
      <vt:lpstr>BANK</vt:lpstr>
      <vt:lpstr>PowerPoint-presentasjon</vt:lpstr>
      <vt:lpstr>PowerPoint-presentasjon</vt:lpstr>
      <vt:lpstr>BREDBÅND</vt:lpstr>
      <vt:lpstr>PowerPoint-presentasjon</vt:lpstr>
      <vt:lpstr>PowerPoint-presentasjon</vt:lpstr>
      <vt:lpstr>BÅTREISE</vt:lpstr>
      <vt:lpstr>PowerPoint-presentasjon</vt:lpstr>
      <vt:lpstr>PowerPoint-presentasjon</vt:lpstr>
      <vt:lpstr>ELEKTRO</vt:lpstr>
      <vt:lpstr>PowerPoint-presentasjon</vt:lpstr>
      <vt:lpstr>PowerPoint-presentasjon</vt:lpstr>
      <vt:lpstr>ÅPEN KLASSE</vt:lpstr>
      <vt:lpstr>PowerPoint-presentasjon</vt:lpstr>
      <vt:lpstr>PowerPoint-presentasjon</vt:lpstr>
      <vt:lpstr>ENERGI</vt:lpstr>
      <vt:lpstr>PowerPoint-presentasjon</vt:lpstr>
      <vt:lpstr>PowerPoint-presentasjon</vt:lpstr>
      <vt:lpstr>FORSIKRING</vt:lpstr>
      <vt:lpstr>PowerPoint-presentasjon</vt:lpstr>
      <vt:lpstr>PowerPoint-presentasjon</vt:lpstr>
      <vt:lpstr>MOBIL</vt:lpstr>
      <vt:lpstr>PowerPoint-presentasjon</vt:lpstr>
      <vt:lpstr>PowerPoint-presentasjon</vt:lpstr>
      <vt:lpstr>OFFENTLIG</vt:lpstr>
      <vt:lpstr>PowerPoint-presentasjon</vt:lpstr>
      <vt:lpstr>PowerPoint-presentasjon</vt:lpstr>
      <vt:lpstr>PAKKEREISE</vt:lpstr>
      <vt:lpstr>PowerPoint-presentasjon</vt:lpstr>
      <vt:lpstr>PowerPoint-presentasjon</vt:lpstr>
      <vt:lpstr>PAKKETRANSPORT</vt:lpstr>
      <vt:lpstr>PowerPoint-presentasjon</vt:lpstr>
      <vt:lpstr>PowerPoint-presentasjon</vt:lpstr>
      <vt:lpstr>SIKKERHET</vt:lpstr>
      <vt:lpstr>PowerPoint-presentasjon</vt:lpstr>
      <vt:lpstr>PowerPoint-presentasjon</vt:lpstr>
      <vt:lpstr>TV-DISTRIBUSJON</vt:lpstr>
      <vt:lpstr>PowerPoint-presentasjon</vt:lpstr>
      <vt:lpstr>PowerPoint-presentasjon</vt:lpstr>
      <vt:lpstr>VEIHJELP</vt:lpstr>
      <vt:lpstr>PowerPoint-presentasjon</vt:lpstr>
      <vt:lpstr>PowerPoint-presentasjon</vt:lpstr>
      <vt:lpstr>FLYREISE</vt:lpstr>
      <vt:lpstr>PowerPoint-presentasjon</vt:lpstr>
      <vt:lpstr>PowerPoint-presentasjon</vt:lpstr>
      <vt:lpstr>PowerPoint-presentasjon</vt:lpstr>
      <vt:lpstr>«Best i test» 2017, er kundesenteret med høyest totalscore oppnådd blant 132 kundesentre på tvers av  16 bransjer. </vt:lpstr>
      <vt:lpstr>Sitater om vinneren: </vt:lpstr>
      <vt:lpstr>Vinneren av Kundeserviceprisen «Best i Test» 2017 er:</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Andreas Wigestrand Sitter</dc:creator>
  <cp:lastModifiedBy>Andreas Wigestrand Sitter</cp:lastModifiedBy>
  <cp:revision>75</cp:revision>
  <dcterms:created xsi:type="dcterms:W3CDTF">2016-01-13T14:25:29Z</dcterms:created>
  <dcterms:modified xsi:type="dcterms:W3CDTF">2017-04-27T13:23:00Z</dcterms:modified>
</cp:coreProperties>
</file>